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Open Sans" panose="020B0604020202020204" charset="0"/>
      <p:regular r:id="rId38"/>
      <p:bold r:id="rId39"/>
      <p:italic r:id="rId40"/>
      <p:boldItalic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D806E8-14F8-4B2F-9838-974A21F804A5}">
  <a:tblStyle styleId="{58D806E8-14F8-4B2F-9838-974A21F804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5A6BF09-D57E-4695-B46A-47DBCA0ADEB7}"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1C166CD-2CED-4208-BCC4-44AC48E72E8D}"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6364ae441_2_35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86364ae441_2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3e204460a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3e204460a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b49d575731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
        <p:nvSpPr>
          <p:cNvPr id="466" name="Google Shape;466;gb49d57573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b3e20446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b3e20446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Field Visit date</a:t>
            </a:r>
            <a:endParaRPr/>
          </a:p>
          <a:p>
            <a:pPr marL="0" lvl="0" indent="0" algn="l" rtl="0">
              <a:spcBef>
                <a:spcPts val="0"/>
              </a:spcBef>
              <a:spcAft>
                <a:spcPts val="0"/>
              </a:spcAft>
              <a:buNone/>
            </a:pPr>
            <a:r>
              <a:rPr lang="en"/>
              <a:t>LED Blinking status</a:t>
            </a:r>
            <a:endParaRPr/>
          </a:p>
          <a:p>
            <a:pPr marL="0" lvl="0" indent="0" algn="l" rtl="0">
              <a:spcBef>
                <a:spcPts val="0"/>
              </a:spcBef>
              <a:spcAft>
                <a:spcPts val="0"/>
              </a:spcAft>
              <a:buNone/>
            </a:pPr>
            <a:r>
              <a:rPr lang="en"/>
              <a:t>Approx recovery date</a:t>
            </a:r>
            <a:endParaRPr/>
          </a:p>
          <a:p>
            <a:pPr marL="0" lvl="0" indent="0" algn="l" rtl="0">
              <a:spcBef>
                <a:spcPts val="0"/>
              </a:spcBef>
              <a:spcAft>
                <a:spcPts val="0"/>
              </a:spcAft>
              <a:buNone/>
            </a:pPr>
            <a:r>
              <a:rPr lang="en"/>
              <a:t>Recovered date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b49d575731_1_10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
        <p:nvSpPr>
          <p:cNvPr id="483" name="Google Shape;483;gb49d575731_1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49d575731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49d575731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Field Visit date</a:t>
            </a:r>
            <a:endParaRPr/>
          </a:p>
          <a:p>
            <a:pPr marL="0" lvl="0" indent="0" algn="l" rtl="0">
              <a:spcBef>
                <a:spcPts val="0"/>
              </a:spcBef>
              <a:spcAft>
                <a:spcPts val="0"/>
              </a:spcAft>
              <a:buNone/>
            </a:pPr>
            <a:r>
              <a:rPr lang="en"/>
              <a:t>LED Blinking status</a:t>
            </a:r>
            <a:endParaRPr/>
          </a:p>
          <a:p>
            <a:pPr marL="0" lvl="0" indent="0" algn="l" rtl="0">
              <a:spcBef>
                <a:spcPts val="0"/>
              </a:spcBef>
              <a:spcAft>
                <a:spcPts val="0"/>
              </a:spcAft>
              <a:buNone/>
            </a:pPr>
            <a:r>
              <a:rPr lang="en"/>
              <a:t>Approx recovery date</a:t>
            </a:r>
            <a:endParaRPr/>
          </a:p>
          <a:p>
            <a:pPr marL="0" lvl="0" indent="0" algn="l" rtl="0">
              <a:spcBef>
                <a:spcPts val="0"/>
              </a:spcBef>
              <a:spcAft>
                <a:spcPts val="0"/>
              </a:spcAft>
              <a:buNone/>
            </a:pPr>
            <a:r>
              <a:rPr lang="en"/>
              <a:t>Recovered date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b3e204460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b3e204460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b3e204460a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
        <p:nvSpPr>
          <p:cNvPr id="517" name="Google Shape;517;gb3e204460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b3e204460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b3e20446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b3e204460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b3e204460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b3e204460a_0_1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
        <p:nvSpPr>
          <p:cNvPr id="559" name="Google Shape;559;gb3e204460a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b49d575731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
        <p:nvSpPr>
          <p:cNvPr id="379" name="Google Shape;379;gb49d575731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b3e204460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b3e204460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3e204460a_0_9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
        <p:nvSpPr>
          <p:cNvPr id="575" name="Google Shape;575;gb3e204460a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b3e204460a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b3e204460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b3e204460a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b3e204460a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b49d575731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b49d575731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b3e204460a_0_1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
        <p:nvSpPr>
          <p:cNvPr id="615" name="Google Shape;615;gb3e204460a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b3e204460a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b3e204460a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86364ae441_2_4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g86364ae441_2_4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b49d575731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b49d57573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b49d575731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b49d57573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b49d575731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b49d57573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b49d575731_1_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
        <p:nvSpPr>
          <p:cNvPr id="408" name="Google Shape;408;gb49d575731_1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b49d575731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b49d575731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b49d575731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b49d575731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b49d575731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b49d575731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14.jpg"/><Relationship Id="rId5" Type="http://schemas.openxmlformats.org/officeDocument/2006/relationships/image" Target="../media/image7.jpg"/><Relationship Id="rId4"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jpg"/><Relationship Id="rId4" Type="http://schemas.openxmlformats.org/officeDocument/2006/relationships/image" Target="../media/image19.gif"/><Relationship Id="rId9" Type="http://schemas.openxmlformats.org/officeDocument/2006/relationships/image" Target="../media/image24.png"/><Relationship Id="rId14"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3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 name="Google Shape;15;p2"/>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1"/>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78"/>
        <p:cNvGrpSpPr/>
        <p:nvPr/>
      </p:nvGrpSpPr>
      <p:grpSpPr>
        <a:xfrm>
          <a:off x="0" y="0"/>
          <a:ext cx="0" cy="0"/>
          <a:chOff x="0" y="0"/>
          <a:chExt cx="0" cy="0"/>
        </a:xfrm>
      </p:grpSpPr>
      <p:sp>
        <p:nvSpPr>
          <p:cNvPr id="79" name="Google Shape;79;p1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4" name="Google Shape;84;p13"/>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8"/>
        <p:cNvGrpSpPr/>
        <p:nvPr/>
      </p:nvGrpSpPr>
      <p:grpSpPr>
        <a:xfrm>
          <a:off x="0" y="0"/>
          <a:ext cx="0" cy="0"/>
          <a:chOff x="0" y="0"/>
          <a:chExt cx="0" cy="0"/>
        </a:xfrm>
      </p:grpSpPr>
      <p:sp>
        <p:nvSpPr>
          <p:cNvPr id="89" name="Google Shape;8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92" name="Google Shape;92;p14"/>
          <p:cNvSpPr txBox="1">
            <a:spLocks noGrp="1"/>
          </p:cNvSpPr>
          <p:nvPr>
            <p:ph type="title"/>
          </p:nvPr>
        </p:nvSpPr>
        <p:spPr>
          <a:xfrm>
            <a:off x="369725" y="273844"/>
            <a:ext cx="7886700" cy="34897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93" name="Google Shape;93;p14"/>
          <p:cNvPicPr preferRelativeResize="0"/>
          <p:nvPr/>
        </p:nvPicPr>
        <p:blipFill rotWithShape="1">
          <a:blip r:embed="rId2">
            <a:alphaModFix/>
          </a:blip>
          <a:srcRect/>
          <a:stretch/>
        </p:blipFill>
        <p:spPr>
          <a:xfrm>
            <a:off x="640501" y="1211331"/>
            <a:ext cx="803008" cy="1030122"/>
          </a:xfrm>
          <a:prstGeom prst="rect">
            <a:avLst/>
          </a:prstGeom>
          <a:noFill/>
          <a:ln>
            <a:noFill/>
          </a:ln>
        </p:spPr>
      </p:pic>
      <p:sp>
        <p:nvSpPr>
          <p:cNvPr id="94" name="Google Shape;94;p14"/>
          <p:cNvSpPr txBox="1"/>
          <p:nvPr/>
        </p:nvSpPr>
        <p:spPr>
          <a:xfrm>
            <a:off x="420526" y="2262899"/>
            <a:ext cx="1196003" cy="43695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616161"/>
              </a:buClr>
              <a:buSzPts val="1100"/>
              <a:buFont typeface="Arial"/>
              <a:buNone/>
            </a:pPr>
            <a:r>
              <a:rPr lang="en" sz="1100">
                <a:solidFill>
                  <a:schemeClr val="dk1"/>
                </a:solidFill>
                <a:latin typeface="Calibri"/>
                <a:ea typeface="Calibri"/>
                <a:cs typeface="Calibri"/>
                <a:sym typeface="Calibri"/>
              </a:rPr>
              <a:t>Ranjith Mukundan</a:t>
            </a:r>
            <a:endParaRPr sz="1100"/>
          </a:p>
          <a:p>
            <a:pPr marL="0" marR="0" lvl="0" indent="0" algn="ctr" rtl="0">
              <a:spcBef>
                <a:spcPts val="0"/>
              </a:spcBef>
              <a:spcAft>
                <a:spcPts val="0"/>
              </a:spcAft>
              <a:buClr>
                <a:srgbClr val="616161"/>
              </a:buClr>
              <a:buSzPts val="1100"/>
              <a:buFont typeface="Arial"/>
              <a:buNone/>
            </a:pPr>
            <a:r>
              <a:rPr lang="en" sz="1100">
                <a:solidFill>
                  <a:srgbClr val="478FCC"/>
                </a:solidFill>
                <a:latin typeface="Calibri"/>
                <a:ea typeface="Calibri"/>
                <a:cs typeface="Calibri"/>
                <a:sym typeface="Calibri"/>
              </a:rPr>
              <a:t>CEO</a:t>
            </a:r>
            <a:endParaRPr sz="1100"/>
          </a:p>
        </p:txBody>
      </p:sp>
      <p:pic>
        <p:nvPicPr>
          <p:cNvPr id="95" name="Google Shape;95;p14"/>
          <p:cNvPicPr preferRelativeResize="0"/>
          <p:nvPr/>
        </p:nvPicPr>
        <p:blipFill rotWithShape="1">
          <a:blip r:embed="rId3">
            <a:alphaModFix/>
          </a:blip>
          <a:srcRect/>
          <a:stretch/>
        </p:blipFill>
        <p:spPr>
          <a:xfrm>
            <a:off x="2365357" y="1211329"/>
            <a:ext cx="805497" cy="1033315"/>
          </a:xfrm>
          <a:prstGeom prst="rect">
            <a:avLst/>
          </a:prstGeom>
          <a:noFill/>
          <a:ln>
            <a:noFill/>
          </a:ln>
        </p:spPr>
      </p:pic>
      <p:sp>
        <p:nvSpPr>
          <p:cNvPr id="96" name="Google Shape;96;p14"/>
          <p:cNvSpPr txBox="1"/>
          <p:nvPr/>
        </p:nvSpPr>
        <p:spPr>
          <a:xfrm>
            <a:off x="2177378" y="2262899"/>
            <a:ext cx="1149048" cy="43695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616161"/>
              </a:buClr>
              <a:buSzPts val="1100"/>
              <a:buFont typeface="Arial"/>
              <a:buNone/>
            </a:pPr>
            <a:r>
              <a:rPr lang="en" sz="1100">
                <a:solidFill>
                  <a:schemeClr val="dk1"/>
                </a:solidFill>
                <a:latin typeface="Calibri"/>
                <a:ea typeface="Calibri"/>
                <a:cs typeface="Calibri"/>
                <a:sym typeface="Calibri"/>
              </a:rPr>
              <a:t>Praveen Nale</a:t>
            </a:r>
            <a:endParaRPr sz="1100"/>
          </a:p>
          <a:p>
            <a:pPr marL="0" marR="0" lvl="0" indent="0" algn="ctr" rtl="0">
              <a:spcBef>
                <a:spcPts val="0"/>
              </a:spcBef>
              <a:spcAft>
                <a:spcPts val="0"/>
              </a:spcAft>
              <a:buClr>
                <a:srgbClr val="616161"/>
              </a:buClr>
              <a:buSzPts val="1100"/>
              <a:buFont typeface="Arial"/>
              <a:buNone/>
            </a:pPr>
            <a:r>
              <a:rPr lang="en" sz="1100">
                <a:solidFill>
                  <a:srgbClr val="478FCC"/>
                </a:solidFill>
                <a:latin typeface="Calibri"/>
                <a:ea typeface="Calibri"/>
                <a:cs typeface="Calibri"/>
                <a:sym typeface="Calibri"/>
              </a:rPr>
              <a:t>CTO</a:t>
            </a:r>
            <a:endParaRPr sz="1100"/>
          </a:p>
        </p:txBody>
      </p:sp>
      <p:sp>
        <p:nvSpPr>
          <p:cNvPr id="97" name="Google Shape;97;p14"/>
          <p:cNvSpPr txBox="1"/>
          <p:nvPr/>
        </p:nvSpPr>
        <p:spPr>
          <a:xfrm>
            <a:off x="3887275" y="2262899"/>
            <a:ext cx="1242229" cy="43695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616161"/>
              </a:buClr>
              <a:buSzPts val="1100"/>
              <a:buFont typeface="Arial"/>
              <a:buNone/>
            </a:pPr>
            <a:r>
              <a:rPr lang="en" sz="1100">
                <a:solidFill>
                  <a:schemeClr val="dk1"/>
                </a:solidFill>
                <a:latin typeface="Calibri"/>
                <a:ea typeface="Calibri"/>
                <a:cs typeface="Calibri"/>
                <a:sym typeface="Calibri"/>
              </a:rPr>
              <a:t>Ravishankar Shiroor</a:t>
            </a:r>
            <a:endParaRPr sz="1100"/>
          </a:p>
          <a:p>
            <a:pPr marL="0" marR="0" lvl="0" indent="0" algn="ctr" rtl="0">
              <a:spcBef>
                <a:spcPts val="0"/>
              </a:spcBef>
              <a:spcAft>
                <a:spcPts val="0"/>
              </a:spcAft>
              <a:buClr>
                <a:srgbClr val="616161"/>
              </a:buClr>
              <a:buSzPts val="1100"/>
              <a:buFont typeface="Arial"/>
              <a:buNone/>
            </a:pPr>
            <a:r>
              <a:rPr lang="en" sz="1100">
                <a:solidFill>
                  <a:srgbClr val="478FCC"/>
                </a:solidFill>
                <a:latin typeface="Calibri"/>
                <a:ea typeface="Calibri"/>
                <a:cs typeface="Calibri"/>
                <a:sym typeface="Calibri"/>
              </a:rPr>
              <a:t>BD Head</a:t>
            </a:r>
            <a:endParaRPr sz="1100"/>
          </a:p>
        </p:txBody>
      </p:sp>
      <p:pic>
        <p:nvPicPr>
          <p:cNvPr id="98" name="Google Shape;98;p14"/>
          <p:cNvPicPr preferRelativeResize="0"/>
          <p:nvPr/>
        </p:nvPicPr>
        <p:blipFill rotWithShape="1">
          <a:blip r:embed="rId4">
            <a:alphaModFix/>
          </a:blip>
          <a:srcRect/>
          <a:stretch/>
        </p:blipFill>
        <p:spPr>
          <a:xfrm>
            <a:off x="5812449" y="1211329"/>
            <a:ext cx="803008" cy="1030123"/>
          </a:xfrm>
          <a:prstGeom prst="rect">
            <a:avLst/>
          </a:prstGeom>
          <a:noFill/>
          <a:ln>
            <a:noFill/>
          </a:ln>
        </p:spPr>
      </p:pic>
      <p:sp>
        <p:nvSpPr>
          <p:cNvPr id="99" name="Google Shape;99;p14"/>
          <p:cNvSpPr txBox="1"/>
          <p:nvPr/>
        </p:nvSpPr>
        <p:spPr>
          <a:xfrm>
            <a:off x="5528767" y="2262899"/>
            <a:ext cx="1370373" cy="43695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616161"/>
              </a:buClr>
              <a:buSzPts val="1100"/>
              <a:buFont typeface="Arial"/>
              <a:buNone/>
            </a:pPr>
            <a:r>
              <a:rPr lang="en" sz="1100">
                <a:solidFill>
                  <a:schemeClr val="dk1"/>
                </a:solidFill>
                <a:latin typeface="Calibri"/>
                <a:ea typeface="Calibri"/>
                <a:cs typeface="Calibri"/>
                <a:sym typeface="Calibri"/>
              </a:rPr>
              <a:t>Ramakrishna Adukuri</a:t>
            </a:r>
            <a:endParaRPr sz="1100"/>
          </a:p>
          <a:p>
            <a:pPr marL="0" marR="0" lvl="0" indent="0" algn="ctr" rtl="0">
              <a:spcBef>
                <a:spcPts val="0"/>
              </a:spcBef>
              <a:spcAft>
                <a:spcPts val="0"/>
              </a:spcAft>
              <a:buClr>
                <a:srgbClr val="616161"/>
              </a:buClr>
              <a:buSzPts val="1100"/>
              <a:buFont typeface="Arial"/>
              <a:buNone/>
            </a:pPr>
            <a:r>
              <a:rPr lang="en" sz="1100">
                <a:solidFill>
                  <a:srgbClr val="478FCC"/>
                </a:solidFill>
                <a:latin typeface="Calibri"/>
                <a:ea typeface="Calibri"/>
                <a:cs typeface="Calibri"/>
                <a:sym typeface="Calibri"/>
              </a:rPr>
              <a:t>Chief Architect: Cloud</a:t>
            </a:r>
            <a:endParaRPr sz="1100"/>
          </a:p>
        </p:txBody>
      </p:sp>
      <p:pic>
        <p:nvPicPr>
          <p:cNvPr id="100" name="Google Shape;100;p14"/>
          <p:cNvPicPr preferRelativeResize="0"/>
          <p:nvPr/>
        </p:nvPicPr>
        <p:blipFill rotWithShape="1">
          <a:blip r:embed="rId5">
            <a:alphaModFix/>
          </a:blip>
          <a:srcRect/>
          <a:stretch/>
        </p:blipFill>
        <p:spPr>
          <a:xfrm>
            <a:off x="7510674" y="1211329"/>
            <a:ext cx="803008" cy="1030123"/>
          </a:xfrm>
          <a:prstGeom prst="rect">
            <a:avLst/>
          </a:prstGeom>
          <a:noFill/>
          <a:ln>
            <a:noFill/>
          </a:ln>
        </p:spPr>
      </p:pic>
      <p:sp>
        <p:nvSpPr>
          <p:cNvPr id="101" name="Google Shape;101;p14"/>
          <p:cNvSpPr txBox="1"/>
          <p:nvPr/>
        </p:nvSpPr>
        <p:spPr>
          <a:xfrm>
            <a:off x="6966622" y="2262899"/>
            <a:ext cx="1920087" cy="43695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616161"/>
              </a:buClr>
              <a:buSzPts val="1100"/>
              <a:buFont typeface="Arial"/>
              <a:buNone/>
            </a:pPr>
            <a:r>
              <a:rPr lang="en" sz="1100">
                <a:solidFill>
                  <a:schemeClr val="dk1"/>
                </a:solidFill>
                <a:latin typeface="Calibri"/>
                <a:ea typeface="Calibri"/>
                <a:cs typeface="Calibri"/>
                <a:sym typeface="Calibri"/>
              </a:rPr>
              <a:t>Venkatesh Seshasayee</a:t>
            </a:r>
            <a:endParaRPr sz="1100"/>
          </a:p>
          <a:p>
            <a:pPr marL="0" marR="0" lvl="0" indent="0" algn="ctr" rtl="0">
              <a:spcBef>
                <a:spcPts val="0"/>
              </a:spcBef>
              <a:spcAft>
                <a:spcPts val="0"/>
              </a:spcAft>
              <a:buClr>
                <a:srgbClr val="616161"/>
              </a:buClr>
              <a:buSzPts val="1100"/>
              <a:buFont typeface="Arial"/>
              <a:buNone/>
            </a:pPr>
            <a:r>
              <a:rPr lang="en" sz="1100">
                <a:solidFill>
                  <a:srgbClr val="478FCC"/>
                </a:solidFill>
                <a:latin typeface="Calibri"/>
                <a:ea typeface="Calibri"/>
                <a:cs typeface="Calibri"/>
                <a:sym typeface="Calibri"/>
              </a:rPr>
              <a:t>Chief Architect: Vertical Solutions</a:t>
            </a:r>
            <a:endParaRPr sz="1100"/>
          </a:p>
        </p:txBody>
      </p:sp>
      <p:sp>
        <p:nvSpPr>
          <p:cNvPr id="102" name="Google Shape;102;p14"/>
          <p:cNvSpPr txBox="1"/>
          <p:nvPr/>
        </p:nvSpPr>
        <p:spPr>
          <a:xfrm>
            <a:off x="1026537" y="2946299"/>
            <a:ext cx="7090925" cy="600164"/>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Management Team have combined ~100 years experience with leading technology companies: </a:t>
            </a:r>
            <a:endParaRPr sz="1100"/>
          </a:p>
          <a:p>
            <a:pPr marL="0" marR="0" lvl="0" indent="0" algn="ctr" rtl="0">
              <a:spcBef>
                <a:spcPts val="0"/>
              </a:spcBef>
              <a:spcAft>
                <a:spcPts val="0"/>
              </a:spcAft>
              <a:buNone/>
            </a:pPr>
            <a:r>
              <a:rPr lang="en" sz="1100" b="1">
                <a:solidFill>
                  <a:srgbClr val="478FCC"/>
                </a:solidFill>
                <a:latin typeface="Calibri"/>
                <a:ea typeface="Calibri"/>
                <a:cs typeface="Calibri"/>
                <a:sym typeface="Calibri"/>
              </a:rPr>
              <a:t>Cisco, Microsoft, Alcatel-Lucent, Ericsson, Avaya, Telstra, AT&amp;T, Vodafone, Wipro, Nortel, Airtel and Aircel.</a:t>
            </a:r>
            <a:endParaRPr sz="1100"/>
          </a:p>
          <a:p>
            <a:pPr marL="0" marR="0" lvl="0" indent="0" algn="ctr" rtl="0">
              <a:spcBef>
                <a:spcPts val="0"/>
              </a:spcBef>
              <a:spcAft>
                <a:spcPts val="0"/>
              </a:spcAft>
              <a:buNone/>
            </a:pPr>
            <a:endParaRPr sz="1100" b="1">
              <a:solidFill>
                <a:schemeClr val="dk1"/>
              </a:solidFill>
              <a:latin typeface="Calibri"/>
              <a:ea typeface="Calibri"/>
              <a:cs typeface="Calibri"/>
              <a:sym typeface="Calibri"/>
            </a:endParaRPr>
          </a:p>
        </p:txBody>
      </p:sp>
      <p:grpSp>
        <p:nvGrpSpPr>
          <p:cNvPr id="103" name="Google Shape;103;p14"/>
          <p:cNvGrpSpPr/>
          <p:nvPr/>
        </p:nvGrpSpPr>
        <p:grpSpPr>
          <a:xfrm>
            <a:off x="1921012" y="3276402"/>
            <a:ext cx="5074300" cy="1761748"/>
            <a:chOff x="-121412" y="3130533"/>
            <a:chExt cx="11889342" cy="4127863"/>
          </a:xfrm>
        </p:grpSpPr>
        <p:pic>
          <p:nvPicPr>
            <p:cNvPr id="104" name="Google Shape;104;p14"/>
            <p:cNvPicPr preferRelativeResize="0"/>
            <p:nvPr/>
          </p:nvPicPr>
          <p:blipFill rotWithShape="1">
            <a:blip r:embed="rId6">
              <a:alphaModFix/>
            </a:blip>
            <a:srcRect/>
            <a:stretch/>
          </p:blipFill>
          <p:spPr>
            <a:xfrm>
              <a:off x="8519991" y="4359596"/>
              <a:ext cx="3247939" cy="469365"/>
            </a:xfrm>
            <a:prstGeom prst="rect">
              <a:avLst/>
            </a:prstGeom>
            <a:noFill/>
            <a:ln>
              <a:noFill/>
            </a:ln>
          </p:spPr>
        </p:pic>
        <p:pic>
          <p:nvPicPr>
            <p:cNvPr id="105" name="Google Shape;105;p14"/>
            <p:cNvPicPr preferRelativeResize="0"/>
            <p:nvPr/>
          </p:nvPicPr>
          <p:blipFill rotWithShape="1">
            <a:blip r:embed="rId7">
              <a:alphaModFix/>
            </a:blip>
            <a:srcRect/>
            <a:stretch/>
          </p:blipFill>
          <p:spPr>
            <a:xfrm>
              <a:off x="4497923" y="4333523"/>
              <a:ext cx="3362036" cy="679131"/>
            </a:xfrm>
            <a:prstGeom prst="rect">
              <a:avLst/>
            </a:prstGeom>
            <a:noFill/>
            <a:ln>
              <a:noFill/>
            </a:ln>
          </p:spPr>
        </p:pic>
        <p:pic>
          <p:nvPicPr>
            <p:cNvPr id="106" name="Google Shape;106;p14"/>
            <p:cNvPicPr preferRelativeResize="0"/>
            <p:nvPr/>
          </p:nvPicPr>
          <p:blipFill rotWithShape="1">
            <a:blip r:embed="rId8">
              <a:alphaModFix/>
            </a:blip>
            <a:srcRect/>
            <a:stretch/>
          </p:blipFill>
          <p:spPr>
            <a:xfrm>
              <a:off x="4804844" y="5478474"/>
              <a:ext cx="2582311" cy="908592"/>
            </a:xfrm>
            <a:prstGeom prst="rect">
              <a:avLst/>
            </a:prstGeom>
            <a:noFill/>
            <a:ln>
              <a:noFill/>
            </a:ln>
          </p:spPr>
        </p:pic>
        <p:pic>
          <p:nvPicPr>
            <p:cNvPr id="107" name="Google Shape;107;p14"/>
            <p:cNvPicPr preferRelativeResize="0"/>
            <p:nvPr/>
          </p:nvPicPr>
          <p:blipFill rotWithShape="1">
            <a:blip r:embed="rId9">
              <a:alphaModFix/>
            </a:blip>
            <a:srcRect/>
            <a:stretch/>
          </p:blipFill>
          <p:spPr>
            <a:xfrm>
              <a:off x="-121412" y="3130533"/>
              <a:ext cx="4170491" cy="3029132"/>
            </a:xfrm>
            <a:prstGeom prst="rect">
              <a:avLst/>
            </a:prstGeom>
            <a:noFill/>
            <a:ln>
              <a:noFill/>
            </a:ln>
          </p:spPr>
        </p:pic>
        <p:grpSp>
          <p:nvGrpSpPr>
            <p:cNvPr id="108" name="Google Shape;108;p14"/>
            <p:cNvGrpSpPr/>
            <p:nvPr/>
          </p:nvGrpSpPr>
          <p:grpSpPr>
            <a:xfrm>
              <a:off x="9118798" y="5515735"/>
              <a:ext cx="1832236" cy="1742661"/>
              <a:chOff x="7998810" y="3554652"/>
              <a:chExt cx="1832236" cy="1904039"/>
            </a:xfrm>
          </p:grpSpPr>
          <p:pic>
            <p:nvPicPr>
              <p:cNvPr id="109" name="Google Shape;109;p14"/>
              <p:cNvPicPr preferRelativeResize="0"/>
              <p:nvPr/>
            </p:nvPicPr>
            <p:blipFill rotWithShape="1">
              <a:blip r:embed="rId10">
                <a:alphaModFix/>
              </a:blip>
              <a:srcRect/>
              <a:stretch/>
            </p:blipFill>
            <p:spPr>
              <a:xfrm>
                <a:off x="7998810" y="3554652"/>
                <a:ext cx="1832235" cy="1832235"/>
              </a:xfrm>
              <a:prstGeom prst="rect">
                <a:avLst/>
              </a:prstGeom>
              <a:noFill/>
              <a:ln>
                <a:noFill/>
              </a:ln>
            </p:spPr>
          </p:pic>
          <p:sp>
            <p:nvSpPr>
              <p:cNvPr id="110" name="Google Shape;110;p14"/>
              <p:cNvSpPr/>
              <p:nvPr/>
            </p:nvSpPr>
            <p:spPr>
              <a:xfrm>
                <a:off x="7998810" y="4489573"/>
                <a:ext cx="1832236" cy="969118"/>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pic>
          <p:nvPicPr>
            <p:cNvPr id="111" name="Google Shape;111;p14"/>
            <p:cNvPicPr preferRelativeResize="0"/>
            <p:nvPr/>
          </p:nvPicPr>
          <p:blipFill rotWithShape="1">
            <a:blip r:embed="rId11">
              <a:alphaModFix/>
            </a:blip>
            <a:srcRect/>
            <a:stretch/>
          </p:blipFill>
          <p:spPr>
            <a:xfrm>
              <a:off x="195293" y="5082728"/>
              <a:ext cx="3470076" cy="1659549"/>
            </a:xfrm>
            <a:prstGeom prst="rect">
              <a:avLst/>
            </a:prstGeom>
            <a:noFill/>
            <a:ln>
              <a:noFill/>
            </a:ln>
          </p:spPr>
        </p:pic>
      </p:grpSp>
      <p:pic>
        <p:nvPicPr>
          <p:cNvPr id="112" name="Google Shape;112;p14"/>
          <p:cNvPicPr preferRelativeResize="0"/>
          <p:nvPr/>
        </p:nvPicPr>
        <p:blipFill rotWithShape="1">
          <a:blip r:embed="rId12">
            <a:alphaModFix/>
          </a:blip>
          <a:srcRect/>
          <a:stretch/>
        </p:blipFill>
        <p:spPr>
          <a:xfrm>
            <a:off x="4066071" y="1196959"/>
            <a:ext cx="805497" cy="103331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13"/>
        <p:cNvGrpSpPr/>
        <p:nvPr/>
      </p:nvGrpSpPr>
      <p:grpSpPr>
        <a:xfrm>
          <a:off x="0" y="0"/>
          <a:ext cx="0" cy="0"/>
          <a:chOff x="0" y="0"/>
          <a:chExt cx="0" cy="0"/>
        </a:xfrm>
      </p:grpSpPr>
      <p:sp>
        <p:nvSpPr>
          <p:cNvPr id="114" name="Google Shape;114;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5"/>
          <p:cNvSpPr txBox="1">
            <a:spLocks noGrp="1"/>
          </p:cNvSpPr>
          <p:nvPr>
            <p:ph type="title"/>
          </p:nvPr>
        </p:nvSpPr>
        <p:spPr>
          <a:xfrm>
            <a:off x="369725" y="273844"/>
            <a:ext cx="7886700" cy="34897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18" name="Google Shape;118;p15"/>
          <p:cNvPicPr preferRelativeResize="0"/>
          <p:nvPr/>
        </p:nvPicPr>
        <p:blipFill rotWithShape="1">
          <a:blip r:embed="rId2">
            <a:alphaModFix/>
          </a:blip>
          <a:srcRect/>
          <a:stretch/>
        </p:blipFill>
        <p:spPr>
          <a:xfrm>
            <a:off x="640501" y="1211331"/>
            <a:ext cx="803008" cy="1030122"/>
          </a:xfrm>
          <a:prstGeom prst="rect">
            <a:avLst/>
          </a:prstGeom>
          <a:noFill/>
          <a:ln>
            <a:noFill/>
          </a:ln>
        </p:spPr>
      </p:pic>
      <p:sp>
        <p:nvSpPr>
          <p:cNvPr id="119" name="Google Shape;119;p15"/>
          <p:cNvSpPr txBox="1"/>
          <p:nvPr/>
        </p:nvSpPr>
        <p:spPr>
          <a:xfrm>
            <a:off x="420526" y="2262899"/>
            <a:ext cx="1196003" cy="43695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616161"/>
              </a:buClr>
              <a:buSzPts val="1100"/>
              <a:buFont typeface="Arial"/>
              <a:buNone/>
            </a:pPr>
            <a:r>
              <a:rPr lang="en" sz="1100">
                <a:solidFill>
                  <a:schemeClr val="dk1"/>
                </a:solidFill>
                <a:latin typeface="Calibri"/>
                <a:ea typeface="Calibri"/>
                <a:cs typeface="Calibri"/>
                <a:sym typeface="Calibri"/>
              </a:rPr>
              <a:t>Ranjith Mukundan</a:t>
            </a:r>
            <a:endParaRPr sz="1100"/>
          </a:p>
          <a:p>
            <a:pPr marL="0" marR="0" lvl="0" indent="0" algn="ctr" rtl="0">
              <a:spcBef>
                <a:spcPts val="0"/>
              </a:spcBef>
              <a:spcAft>
                <a:spcPts val="0"/>
              </a:spcAft>
              <a:buClr>
                <a:srgbClr val="616161"/>
              </a:buClr>
              <a:buSzPts val="1100"/>
              <a:buFont typeface="Arial"/>
              <a:buNone/>
            </a:pPr>
            <a:r>
              <a:rPr lang="en" sz="1100">
                <a:solidFill>
                  <a:srgbClr val="478FCC"/>
                </a:solidFill>
                <a:latin typeface="Calibri"/>
                <a:ea typeface="Calibri"/>
                <a:cs typeface="Calibri"/>
                <a:sym typeface="Calibri"/>
              </a:rPr>
              <a:t>CEO</a:t>
            </a:r>
            <a:endParaRPr sz="1100"/>
          </a:p>
        </p:txBody>
      </p:sp>
      <p:pic>
        <p:nvPicPr>
          <p:cNvPr id="120" name="Google Shape;120;p15"/>
          <p:cNvPicPr preferRelativeResize="0"/>
          <p:nvPr/>
        </p:nvPicPr>
        <p:blipFill rotWithShape="1">
          <a:blip r:embed="rId3">
            <a:alphaModFix/>
          </a:blip>
          <a:srcRect/>
          <a:stretch/>
        </p:blipFill>
        <p:spPr>
          <a:xfrm>
            <a:off x="2365357" y="1211329"/>
            <a:ext cx="805497" cy="1033315"/>
          </a:xfrm>
          <a:prstGeom prst="rect">
            <a:avLst/>
          </a:prstGeom>
          <a:noFill/>
          <a:ln>
            <a:noFill/>
          </a:ln>
        </p:spPr>
      </p:pic>
      <p:sp>
        <p:nvSpPr>
          <p:cNvPr id="121" name="Google Shape;121;p15"/>
          <p:cNvSpPr txBox="1"/>
          <p:nvPr/>
        </p:nvSpPr>
        <p:spPr>
          <a:xfrm>
            <a:off x="2177378" y="2262899"/>
            <a:ext cx="1149048" cy="43695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616161"/>
              </a:buClr>
              <a:buSzPts val="1100"/>
              <a:buFont typeface="Arial"/>
              <a:buNone/>
            </a:pPr>
            <a:r>
              <a:rPr lang="en" sz="1100">
                <a:solidFill>
                  <a:schemeClr val="dk1"/>
                </a:solidFill>
                <a:latin typeface="Calibri"/>
                <a:ea typeface="Calibri"/>
                <a:cs typeface="Calibri"/>
                <a:sym typeface="Calibri"/>
              </a:rPr>
              <a:t>Praveen Nale</a:t>
            </a:r>
            <a:endParaRPr sz="1100"/>
          </a:p>
          <a:p>
            <a:pPr marL="0" marR="0" lvl="0" indent="0" algn="ctr" rtl="0">
              <a:spcBef>
                <a:spcPts val="0"/>
              </a:spcBef>
              <a:spcAft>
                <a:spcPts val="0"/>
              </a:spcAft>
              <a:buClr>
                <a:srgbClr val="616161"/>
              </a:buClr>
              <a:buSzPts val="1100"/>
              <a:buFont typeface="Arial"/>
              <a:buNone/>
            </a:pPr>
            <a:r>
              <a:rPr lang="en" sz="1100">
                <a:solidFill>
                  <a:srgbClr val="478FCC"/>
                </a:solidFill>
                <a:latin typeface="Calibri"/>
                <a:ea typeface="Calibri"/>
                <a:cs typeface="Calibri"/>
                <a:sym typeface="Calibri"/>
              </a:rPr>
              <a:t>CTO</a:t>
            </a:r>
            <a:endParaRPr sz="1100"/>
          </a:p>
        </p:txBody>
      </p:sp>
      <p:sp>
        <p:nvSpPr>
          <p:cNvPr id="122" name="Google Shape;122;p15"/>
          <p:cNvSpPr txBox="1"/>
          <p:nvPr/>
        </p:nvSpPr>
        <p:spPr>
          <a:xfrm>
            <a:off x="3887275" y="2262899"/>
            <a:ext cx="1242229" cy="43695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616161"/>
              </a:buClr>
              <a:buSzPts val="1100"/>
              <a:buFont typeface="Arial"/>
              <a:buNone/>
            </a:pPr>
            <a:r>
              <a:rPr lang="en" sz="1100">
                <a:solidFill>
                  <a:schemeClr val="dk1"/>
                </a:solidFill>
                <a:latin typeface="Calibri"/>
                <a:ea typeface="Calibri"/>
                <a:cs typeface="Calibri"/>
                <a:sym typeface="Calibri"/>
              </a:rPr>
              <a:t>Ravishankar Shiroor</a:t>
            </a:r>
            <a:endParaRPr sz="1100"/>
          </a:p>
          <a:p>
            <a:pPr marL="0" marR="0" lvl="0" indent="0" algn="ctr" rtl="0">
              <a:spcBef>
                <a:spcPts val="0"/>
              </a:spcBef>
              <a:spcAft>
                <a:spcPts val="0"/>
              </a:spcAft>
              <a:buClr>
                <a:srgbClr val="616161"/>
              </a:buClr>
              <a:buSzPts val="1100"/>
              <a:buFont typeface="Arial"/>
              <a:buNone/>
            </a:pPr>
            <a:r>
              <a:rPr lang="en" sz="1100">
                <a:solidFill>
                  <a:srgbClr val="478FCC"/>
                </a:solidFill>
                <a:latin typeface="Calibri"/>
                <a:ea typeface="Calibri"/>
                <a:cs typeface="Calibri"/>
                <a:sym typeface="Calibri"/>
              </a:rPr>
              <a:t>BD Head</a:t>
            </a:r>
            <a:endParaRPr sz="1100"/>
          </a:p>
        </p:txBody>
      </p:sp>
      <p:pic>
        <p:nvPicPr>
          <p:cNvPr id="123" name="Google Shape;123;p15"/>
          <p:cNvPicPr preferRelativeResize="0"/>
          <p:nvPr/>
        </p:nvPicPr>
        <p:blipFill rotWithShape="1">
          <a:blip r:embed="rId4">
            <a:alphaModFix/>
          </a:blip>
          <a:srcRect/>
          <a:stretch/>
        </p:blipFill>
        <p:spPr>
          <a:xfrm>
            <a:off x="5812449" y="1211329"/>
            <a:ext cx="803008" cy="1030123"/>
          </a:xfrm>
          <a:prstGeom prst="rect">
            <a:avLst/>
          </a:prstGeom>
          <a:noFill/>
          <a:ln>
            <a:noFill/>
          </a:ln>
        </p:spPr>
      </p:pic>
      <p:sp>
        <p:nvSpPr>
          <p:cNvPr id="124" name="Google Shape;124;p15"/>
          <p:cNvSpPr txBox="1"/>
          <p:nvPr/>
        </p:nvSpPr>
        <p:spPr>
          <a:xfrm>
            <a:off x="5528767" y="2262899"/>
            <a:ext cx="1370373" cy="43695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616161"/>
              </a:buClr>
              <a:buSzPts val="1100"/>
              <a:buFont typeface="Arial"/>
              <a:buNone/>
            </a:pPr>
            <a:r>
              <a:rPr lang="en" sz="1100">
                <a:solidFill>
                  <a:schemeClr val="dk1"/>
                </a:solidFill>
                <a:latin typeface="Calibri"/>
                <a:ea typeface="Calibri"/>
                <a:cs typeface="Calibri"/>
                <a:sym typeface="Calibri"/>
              </a:rPr>
              <a:t>Ramakrishna Adukuri</a:t>
            </a:r>
            <a:endParaRPr sz="1100"/>
          </a:p>
          <a:p>
            <a:pPr marL="0" marR="0" lvl="0" indent="0" algn="ctr" rtl="0">
              <a:spcBef>
                <a:spcPts val="0"/>
              </a:spcBef>
              <a:spcAft>
                <a:spcPts val="0"/>
              </a:spcAft>
              <a:buClr>
                <a:srgbClr val="616161"/>
              </a:buClr>
              <a:buSzPts val="1100"/>
              <a:buFont typeface="Arial"/>
              <a:buNone/>
            </a:pPr>
            <a:r>
              <a:rPr lang="en" sz="1100">
                <a:solidFill>
                  <a:srgbClr val="478FCC"/>
                </a:solidFill>
                <a:latin typeface="Calibri"/>
                <a:ea typeface="Calibri"/>
                <a:cs typeface="Calibri"/>
                <a:sym typeface="Calibri"/>
              </a:rPr>
              <a:t>Chief Architect: Cloud</a:t>
            </a:r>
            <a:endParaRPr sz="1100"/>
          </a:p>
        </p:txBody>
      </p:sp>
      <p:pic>
        <p:nvPicPr>
          <p:cNvPr id="125" name="Google Shape;125;p15"/>
          <p:cNvPicPr preferRelativeResize="0"/>
          <p:nvPr/>
        </p:nvPicPr>
        <p:blipFill rotWithShape="1">
          <a:blip r:embed="rId5">
            <a:alphaModFix/>
          </a:blip>
          <a:srcRect/>
          <a:stretch/>
        </p:blipFill>
        <p:spPr>
          <a:xfrm>
            <a:off x="7510674" y="1211329"/>
            <a:ext cx="803008" cy="1030123"/>
          </a:xfrm>
          <a:prstGeom prst="rect">
            <a:avLst/>
          </a:prstGeom>
          <a:noFill/>
          <a:ln>
            <a:noFill/>
          </a:ln>
        </p:spPr>
      </p:pic>
      <p:sp>
        <p:nvSpPr>
          <p:cNvPr id="126" name="Google Shape;126;p15"/>
          <p:cNvSpPr txBox="1"/>
          <p:nvPr/>
        </p:nvSpPr>
        <p:spPr>
          <a:xfrm>
            <a:off x="6966622" y="2262899"/>
            <a:ext cx="1920087" cy="43695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616161"/>
              </a:buClr>
              <a:buSzPts val="1100"/>
              <a:buFont typeface="Arial"/>
              <a:buNone/>
            </a:pPr>
            <a:r>
              <a:rPr lang="en" sz="1100">
                <a:solidFill>
                  <a:schemeClr val="dk1"/>
                </a:solidFill>
                <a:latin typeface="Calibri"/>
                <a:ea typeface="Calibri"/>
                <a:cs typeface="Calibri"/>
                <a:sym typeface="Calibri"/>
              </a:rPr>
              <a:t>Venkatesh Seshasayee</a:t>
            </a:r>
            <a:endParaRPr sz="1100"/>
          </a:p>
          <a:p>
            <a:pPr marL="0" marR="0" lvl="0" indent="0" algn="ctr" rtl="0">
              <a:spcBef>
                <a:spcPts val="0"/>
              </a:spcBef>
              <a:spcAft>
                <a:spcPts val="0"/>
              </a:spcAft>
              <a:buClr>
                <a:srgbClr val="616161"/>
              </a:buClr>
              <a:buSzPts val="1100"/>
              <a:buFont typeface="Arial"/>
              <a:buNone/>
            </a:pPr>
            <a:r>
              <a:rPr lang="en" sz="1100">
                <a:solidFill>
                  <a:srgbClr val="478FCC"/>
                </a:solidFill>
                <a:latin typeface="Calibri"/>
                <a:ea typeface="Calibri"/>
                <a:cs typeface="Calibri"/>
                <a:sym typeface="Calibri"/>
              </a:rPr>
              <a:t>Chief Architect: Vertical Solutions</a:t>
            </a:r>
            <a:endParaRPr sz="1100"/>
          </a:p>
        </p:txBody>
      </p:sp>
      <p:sp>
        <p:nvSpPr>
          <p:cNvPr id="127" name="Google Shape;127;p15"/>
          <p:cNvSpPr/>
          <p:nvPr/>
        </p:nvSpPr>
        <p:spPr>
          <a:xfrm>
            <a:off x="222547" y="2852152"/>
            <a:ext cx="1596917" cy="1852424"/>
          </a:xfrm>
          <a:prstGeom prst="rect">
            <a:avLst/>
          </a:prstGeom>
          <a:solidFill>
            <a:srgbClr val="F2F2F2">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28" name="Google Shape;128;p15"/>
          <p:cNvCxnSpPr/>
          <p:nvPr/>
        </p:nvCxnSpPr>
        <p:spPr>
          <a:xfrm>
            <a:off x="222546" y="2852152"/>
            <a:ext cx="1596918" cy="0"/>
          </a:xfrm>
          <a:prstGeom prst="straightConnector1">
            <a:avLst/>
          </a:prstGeom>
          <a:noFill/>
          <a:ln w="12700" cap="flat" cmpd="sng">
            <a:solidFill>
              <a:srgbClr val="478FCC"/>
            </a:solidFill>
            <a:prstDash val="solid"/>
            <a:miter lim="800000"/>
            <a:headEnd type="none" w="sm" len="sm"/>
            <a:tailEnd type="none" w="sm" len="sm"/>
          </a:ln>
        </p:spPr>
      </p:cxnSp>
      <p:sp>
        <p:nvSpPr>
          <p:cNvPr id="129" name="Google Shape;129;p15"/>
          <p:cNvSpPr txBox="1"/>
          <p:nvPr/>
        </p:nvSpPr>
        <p:spPr>
          <a:xfrm>
            <a:off x="237924" y="2946299"/>
            <a:ext cx="1518556" cy="1852430"/>
          </a:xfrm>
          <a:prstGeom prst="rect">
            <a:avLst/>
          </a:prstGeom>
          <a:noFill/>
          <a:ln>
            <a:noFill/>
          </a:ln>
        </p:spPr>
        <p:txBody>
          <a:bodyPr spcFirstLastPara="1" wrap="square" lIns="68575" tIns="34275" rIns="68575" bIns="34275" anchor="t" anchorCtr="0">
            <a:noAutofit/>
          </a:bodyPr>
          <a:lstStyle/>
          <a:p>
            <a:pPr marL="127000" marR="0" lvl="0" indent="-120650" algn="l" rtl="0">
              <a:spcBef>
                <a:spcPts val="0"/>
              </a:spcBef>
              <a:spcAft>
                <a:spcPts val="0"/>
              </a:spcAft>
              <a:buClr>
                <a:schemeClr val="dk1"/>
              </a:buClr>
              <a:buSzPts val="900"/>
              <a:buFont typeface="Noto Sans Symbols"/>
              <a:buChar char="▪"/>
            </a:pPr>
            <a:r>
              <a:rPr lang="en" sz="900" b="1">
                <a:solidFill>
                  <a:schemeClr val="dk1"/>
                </a:solidFill>
                <a:latin typeface="Calibri"/>
                <a:ea typeface="Calibri"/>
                <a:cs typeface="Calibri"/>
                <a:sym typeface="Calibri"/>
              </a:rPr>
              <a:t>23 years </a:t>
            </a:r>
            <a:r>
              <a:rPr lang="en" sz="900">
                <a:solidFill>
                  <a:schemeClr val="dk1"/>
                </a:solidFill>
                <a:latin typeface="Calibri"/>
                <a:ea typeface="Calibri"/>
                <a:cs typeface="Calibri"/>
                <a:sym typeface="Calibri"/>
              </a:rPr>
              <a:t>of industry exp. Practice P&amp;L resp.</a:t>
            </a:r>
            <a:endParaRPr sz="1100"/>
          </a:p>
          <a:p>
            <a:pPr marL="127000" marR="0" lvl="0" indent="-120650" algn="l" rtl="0">
              <a:spcBef>
                <a:spcPts val="0"/>
              </a:spcBef>
              <a:spcAft>
                <a:spcPts val="0"/>
              </a:spcAft>
              <a:buClr>
                <a:schemeClr val="dk1"/>
              </a:buClr>
              <a:buSzPts val="900"/>
              <a:buFont typeface="Noto Sans Symbols"/>
              <a:buChar char="▪"/>
            </a:pPr>
            <a:r>
              <a:rPr lang="en" sz="900">
                <a:solidFill>
                  <a:schemeClr val="dk1"/>
                </a:solidFill>
                <a:latin typeface="Calibri"/>
                <a:ea typeface="Calibri"/>
                <a:cs typeface="Calibri"/>
                <a:sym typeface="Calibri"/>
              </a:rPr>
              <a:t>Tech  consulting (Nomura UK);  Previously, global head of telecom (VAS) Practice and head of CoE, product innovation, Wipro. </a:t>
            </a:r>
            <a:endParaRPr sz="1100"/>
          </a:p>
          <a:p>
            <a:pPr marL="127000" marR="0" lvl="0" indent="-120650" algn="l" rtl="0">
              <a:spcBef>
                <a:spcPts val="0"/>
              </a:spcBef>
              <a:spcAft>
                <a:spcPts val="0"/>
              </a:spcAft>
              <a:buClr>
                <a:schemeClr val="dk1"/>
              </a:buClr>
              <a:buSzPts val="900"/>
              <a:buFont typeface="Noto Sans Symbols"/>
              <a:buChar char="▪"/>
            </a:pPr>
            <a:r>
              <a:rPr lang="en" sz="900" b="1">
                <a:solidFill>
                  <a:schemeClr val="dk1"/>
                </a:solidFill>
                <a:latin typeface="Calibri"/>
                <a:ea typeface="Calibri"/>
                <a:cs typeface="Calibri"/>
                <a:sym typeface="Calibri"/>
              </a:rPr>
              <a:t>Startup exp</a:t>
            </a:r>
            <a:r>
              <a:rPr lang="en" sz="900">
                <a:solidFill>
                  <a:schemeClr val="dk1"/>
                </a:solidFill>
                <a:latin typeface="Calibri"/>
                <a:ea typeface="Calibri"/>
                <a:cs typeface="Calibri"/>
                <a:sym typeface="Calibri"/>
              </a:rPr>
              <a:t>: Tachion Nws, Sonetel, Santera</a:t>
            </a:r>
            <a:endParaRPr sz="900">
              <a:solidFill>
                <a:schemeClr val="dk1"/>
              </a:solidFill>
              <a:latin typeface="Calibri"/>
              <a:ea typeface="Calibri"/>
              <a:cs typeface="Calibri"/>
              <a:sym typeface="Calibri"/>
            </a:endParaRPr>
          </a:p>
          <a:p>
            <a:pPr marL="127000" marR="0" lvl="0" indent="-120650" algn="l" rtl="0">
              <a:spcBef>
                <a:spcPts val="0"/>
              </a:spcBef>
              <a:spcAft>
                <a:spcPts val="0"/>
              </a:spcAft>
              <a:buClr>
                <a:schemeClr val="dk1"/>
              </a:buClr>
              <a:buSzPts val="900"/>
              <a:buFont typeface="Noto Sans Symbols"/>
              <a:buChar char="▪"/>
            </a:pPr>
            <a:r>
              <a:rPr lang="en" sz="900">
                <a:solidFill>
                  <a:schemeClr val="dk1"/>
                </a:solidFill>
                <a:latin typeface="Calibri"/>
                <a:ea typeface="Calibri"/>
                <a:cs typeface="Calibri"/>
                <a:sym typeface="Calibri"/>
              </a:rPr>
              <a:t>MS in Telecom &amp; Software Engineering from Illinois of Technology, Chicago</a:t>
            </a:r>
            <a:endParaRPr sz="1100"/>
          </a:p>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130" name="Google Shape;130;p15"/>
          <p:cNvPicPr preferRelativeResize="0"/>
          <p:nvPr/>
        </p:nvPicPr>
        <p:blipFill rotWithShape="1">
          <a:blip r:embed="rId6">
            <a:alphaModFix/>
          </a:blip>
          <a:srcRect/>
          <a:stretch/>
        </p:blipFill>
        <p:spPr>
          <a:xfrm>
            <a:off x="4066071" y="1196959"/>
            <a:ext cx="805497" cy="1033314"/>
          </a:xfrm>
          <a:prstGeom prst="rect">
            <a:avLst/>
          </a:prstGeom>
          <a:noFill/>
          <a:ln>
            <a:noFill/>
          </a:ln>
        </p:spPr>
      </p:pic>
      <p:sp>
        <p:nvSpPr>
          <p:cNvPr id="131" name="Google Shape;131;p15"/>
          <p:cNvSpPr/>
          <p:nvPr/>
        </p:nvSpPr>
        <p:spPr>
          <a:xfrm>
            <a:off x="1953444" y="2852152"/>
            <a:ext cx="1596917" cy="1852424"/>
          </a:xfrm>
          <a:prstGeom prst="rect">
            <a:avLst/>
          </a:prstGeom>
          <a:solidFill>
            <a:srgbClr val="F2F2F2">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32" name="Google Shape;132;p15"/>
          <p:cNvCxnSpPr/>
          <p:nvPr/>
        </p:nvCxnSpPr>
        <p:spPr>
          <a:xfrm>
            <a:off x="1953443" y="2852152"/>
            <a:ext cx="1596918" cy="0"/>
          </a:xfrm>
          <a:prstGeom prst="straightConnector1">
            <a:avLst/>
          </a:prstGeom>
          <a:noFill/>
          <a:ln w="12700" cap="flat" cmpd="sng">
            <a:solidFill>
              <a:srgbClr val="478FCC"/>
            </a:solidFill>
            <a:prstDash val="solid"/>
            <a:miter lim="800000"/>
            <a:headEnd type="none" w="sm" len="sm"/>
            <a:tailEnd type="none" w="sm" len="sm"/>
          </a:ln>
        </p:spPr>
      </p:cxnSp>
      <p:sp>
        <p:nvSpPr>
          <p:cNvPr id="133" name="Google Shape;133;p15"/>
          <p:cNvSpPr txBox="1"/>
          <p:nvPr/>
        </p:nvSpPr>
        <p:spPr>
          <a:xfrm>
            <a:off x="1968821" y="2946299"/>
            <a:ext cx="1518556" cy="1592743"/>
          </a:xfrm>
          <a:prstGeom prst="rect">
            <a:avLst/>
          </a:prstGeom>
          <a:noFill/>
          <a:ln>
            <a:noFill/>
          </a:ln>
        </p:spPr>
        <p:txBody>
          <a:bodyPr spcFirstLastPara="1" wrap="square" lIns="68575" tIns="34275" rIns="68575" bIns="34275" anchor="t" anchorCtr="0">
            <a:noAutofit/>
          </a:bodyPr>
          <a:lstStyle/>
          <a:p>
            <a:pPr marL="127000" marR="0" lvl="0" indent="-120650" algn="l" rtl="0">
              <a:spcBef>
                <a:spcPts val="0"/>
              </a:spcBef>
              <a:spcAft>
                <a:spcPts val="0"/>
              </a:spcAft>
              <a:buClr>
                <a:schemeClr val="dk1"/>
              </a:buClr>
              <a:buSzPts val="900"/>
              <a:buFont typeface="Noto Sans Symbols"/>
              <a:buChar char="▪"/>
            </a:pPr>
            <a:r>
              <a:rPr lang="en" sz="900" b="1">
                <a:solidFill>
                  <a:schemeClr val="dk1"/>
                </a:solidFill>
                <a:latin typeface="Calibri"/>
                <a:ea typeface="Calibri"/>
                <a:cs typeface="Calibri"/>
                <a:sym typeface="Calibri"/>
              </a:rPr>
              <a:t>22 years </a:t>
            </a:r>
            <a:r>
              <a:rPr lang="en" sz="900">
                <a:solidFill>
                  <a:schemeClr val="dk1"/>
                </a:solidFill>
                <a:latin typeface="Calibri"/>
                <a:ea typeface="Calibri"/>
                <a:cs typeface="Calibri"/>
                <a:sym typeface="Calibri"/>
              </a:rPr>
              <a:t>of industry exp. Incl. consulting, solution design, R&amp;D - Nortel, Microsoft,Thomson et al.</a:t>
            </a:r>
            <a:endParaRPr sz="1100"/>
          </a:p>
          <a:p>
            <a:pPr marL="127000" marR="0" lvl="0" indent="-120650" algn="l" rtl="0">
              <a:spcBef>
                <a:spcPts val="0"/>
              </a:spcBef>
              <a:spcAft>
                <a:spcPts val="0"/>
              </a:spcAft>
              <a:buClr>
                <a:schemeClr val="dk1"/>
              </a:buClr>
              <a:buSzPts val="900"/>
              <a:buFont typeface="Noto Sans Symbols"/>
              <a:buChar char="▪"/>
            </a:pPr>
            <a:r>
              <a:rPr lang="en" sz="900">
                <a:solidFill>
                  <a:schemeClr val="dk1"/>
                </a:solidFill>
                <a:latin typeface="Calibri"/>
                <a:ea typeface="Calibri"/>
                <a:cs typeface="Calibri"/>
                <a:sym typeface="Calibri"/>
              </a:rPr>
              <a:t>Previously, Chief Architect, embedded-VAS &amp; Hardware design; member of CoE, Wipro</a:t>
            </a:r>
            <a:endParaRPr sz="1100"/>
          </a:p>
          <a:p>
            <a:pPr marL="127000" marR="0" lvl="0" indent="-120650" algn="l" rtl="0">
              <a:spcBef>
                <a:spcPts val="0"/>
              </a:spcBef>
              <a:spcAft>
                <a:spcPts val="0"/>
              </a:spcAft>
              <a:buClr>
                <a:schemeClr val="dk1"/>
              </a:buClr>
              <a:buSzPts val="900"/>
              <a:buFont typeface="Noto Sans Symbols"/>
              <a:buChar char="▪"/>
            </a:pPr>
            <a:r>
              <a:rPr lang="en" sz="900" b="1">
                <a:solidFill>
                  <a:schemeClr val="dk1"/>
                </a:solidFill>
                <a:latin typeface="Calibri"/>
                <a:ea typeface="Calibri"/>
                <a:cs typeface="Calibri"/>
                <a:sym typeface="Calibri"/>
              </a:rPr>
              <a:t>Startup exp</a:t>
            </a:r>
            <a:r>
              <a:rPr lang="en" sz="900">
                <a:solidFill>
                  <a:schemeClr val="dk1"/>
                </a:solidFill>
                <a:latin typeface="Calibri"/>
                <a:ea typeface="Calibri"/>
                <a:cs typeface="Calibri"/>
                <a:sym typeface="Calibri"/>
              </a:rPr>
              <a:t>: TSI, Sonetel </a:t>
            </a:r>
            <a:endParaRPr sz="1100"/>
          </a:p>
          <a:p>
            <a:pPr marL="127000" marR="0" lvl="0" indent="-120650" algn="l" rtl="0">
              <a:spcBef>
                <a:spcPts val="0"/>
              </a:spcBef>
              <a:spcAft>
                <a:spcPts val="0"/>
              </a:spcAft>
              <a:buClr>
                <a:schemeClr val="dk1"/>
              </a:buClr>
              <a:buSzPts val="900"/>
              <a:buFont typeface="Noto Sans Symbols"/>
              <a:buChar char="▪"/>
            </a:pPr>
            <a:r>
              <a:rPr lang="en" sz="900">
                <a:solidFill>
                  <a:schemeClr val="dk1"/>
                </a:solidFill>
                <a:latin typeface="Calibri"/>
                <a:ea typeface="Calibri"/>
                <a:cs typeface="Calibri"/>
                <a:sym typeface="Calibri"/>
              </a:rPr>
              <a:t>M.Tech, Computer Science, IIT- Madras</a:t>
            </a:r>
            <a:endParaRPr sz="800">
              <a:solidFill>
                <a:schemeClr val="dk1"/>
              </a:solidFill>
              <a:latin typeface="Calibri"/>
              <a:ea typeface="Calibri"/>
              <a:cs typeface="Calibri"/>
              <a:sym typeface="Calibri"/>
            </a:endParaRPr>
          </a:p>
        </p:txBody>
      </p:sp>
      <p:sp>
        <p:nvSpPr>
          <p:cNvPr id="134" name="Google Shape;134;p15"/>
          <p:cNvSpPr/>
          <p:nvPr/>
        </p:nvSpPr>
        <p:spPr>
          <a:xfrm>
            <a:off x="3684342" y="2852152"/>
            <a:ext cx="1596917" cy="1852424"/>
          </a:xfrm>
          <a:prstGeom prst="rect">
            <a:avLst/>
          </a:prstGeom>
          <a:solidFill>
            <a:srgbClr val="F2F2F2">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35" name="Google Shape;135;p15"/>
          <p:cNvCxnSpPr/>
          <p:nvPr/>
        </p:nvCxnSpPr>
        <p:spPr>
          <a:xfrm>
            <a:off x="3684341" y="2852152"/>
            <a:ext cx="1596918" cy="0"/>
          </a:xfrm>
          <a:prstGeom prst="straightConnector1">
            <a:avLst/>
          </a:prstGeom>
          <a:noFill/>
          <a:ln w="12700" cap="flat" cmpd="sng">
            <a:solidFill>
              <a:srgbClr val="478FCC"/>
            </a:solidFill>
            <a:prstDash val="solid"/>
            <a:miter lim="800000"/>
            <a:headEnd type="none" w="sm" len="sm"/>
            <a:tailEnd type="none" w="sm" len="sm"/>
          </a:ln>
        </p:spPr>
      </p:cxnSp>
      <p:sp>
        <p:nvSpPr>
          <p:cNvPr id="136" name="Google Shape;136;p15"/>
          <p:cNvSpPr txBox="1"/>
          <p:nvPr/>
        </p:nvSpPr>
        <p:spPr>
          <a:xfrm>
            <a:off x="3699719" y="2946299"/>
            <a:ext cx="1518556" cy="1592743"/>
          </a:xfrm>
          <a:prstGeom prst="rect">
            <a:avLst/>
          </a:prstGeom>
          <a:noFill/>
          <a:ln>
            <a:noFill/>
          </a:ln>
        </p:spPr>
        <p:txBody>
          <a:bodyPr spcFirstLastPara="1" wrap="square" lIns="68575" tIns="34275" rIns="68575" bIns="34275" anchor="t" anchorCtr="0">
            <a:noAutofit/>
          </a:bodyPr>
          <a:lstStyle/>
          <a:p>
            <a:pPr marL="127000" marR="0" lvl="0" indent="-120650" algn="l" rtl="0">
              <a:spcBef>
                <a:spcPts val="0"/>
              </a:spcBef>
              <a:spcAft>
                <a:spcPts val="0"/>
              </a:spcAft>
              <a:buClr>
                <a:schemeClr val="dk1"/>
              </a:buClr>
              <a:buSzPts val="900"/>
              <a:buFont typeface="Noto Sans Symbols"/>
              <a:buChar char="▪"/>
            </a:pPr>
            <a:r>
              <a:rPr lang="en" sz="900" b="1">
                <a:solidFill>
                  <a:schemeClr val="dk1"/>
                </a:solidFill>
                <a:latin typeface="Calibri"/>
                <a:ea typeface="Calibri"/>
                <a:cs typeface="Calibri"/>
                <a:sym typeface="Calibri"/>
              </a:rPr>
              <a:t>24 years </a:t>
            </a:r>
            <a:r>
              <a:rPr lang="en" sz="900">
                <a:solidFill>
                  <a:schemeClr val="dk1"/>
                </a:solidFill>
                <a:latin typeface="Calibri"/>
                <a:ea typeface="Calibri"/>
                <a:cs typeface="Calibri"/>
                <a:sym typeface="Calibri"/>
              </a:rPr>
              <a:t>of industry exp. Incl: Service layer &amp; tech strategy advisor-AT&amp;T, Telstra, Ericsson et al. </a:t>
            </a:r>
            <a:endParaRPr sz="1100"/>
          </a:p>
          <a:p>
            <a:pPr marL="127000" marR="0" lvl="0" indent="-120650" algn="l" rtl="0">
              <a:spcBef>
                <a:spcPts val="0"/>
              </a:spcBef>
              <a:spcAft>
                <a:spcPts val="0"/>
              </a:spcAft>
              <a:buClr>
                <a:schemeClr val="dk1"/>
              </a:buClr>
              <a:buSzPts val="900"/>
              <a:buFont typeface="Noto Sans Symbols"/>
              <a:buChar char="▪"/>
            </a:pPr>
            <a:r>
              <a:rPr lang="en" sz="900">
                <a:solidFill>
                  <a:schemeClr val="dk1"/>
                </a:solidFill>
                <a:latin typeface="Calibri"/>
                <a:ea typeface="Calibri"/>
                <a:cs typeface="Calibri"/>
                <a:sym typeface="Calibri"/>
              </a:rPr>
              <a:t>Previously, Pre-sales &amp; consulting head, member of CoE, Wipro</a:t>
            </a:r>
            <a:endParaRPr sz="1100"/>
          </a:p>
          <a:p>
            <a:pPr marL="127000" marR="0" lvl="0" indent="-120650" algn="l" rtl="0">
              <a:spcBef>
                <a:spcPts val="0"/>
              </a:spcBef>
              <a:spcAft>
                <a:spcPts val="0"/>
              </a:spcAft>
              <a:buClr>
                <a:schemeClr val="dk1"/>
              </a:buClr>
              <a:buSzPts val="900"/>
              <a:buFont typeface="Noto Sans Symbols"/>
              <a:buChar char="▪"/>
            </a:pPr>
            <a:r>
              <a:rPr lang="en" sz="900" b="1">
                <a:solidFill>
                  <a:schemeClr val="dk1"/>
                </a:solidFill>
                <a:latin typeface="Calibri"/>
                <a:ea typeface="Calibri"/>
                <a:cs typeface="Calibri"/>
                <a:sym typeface="Calibri"/>
              </a:rPr>
              <a:t>Startup exp</a:t>
            </a:r>
            <a:r>
              <a:rPr lang="en" sz="900">
                <a:solidFill>
                  <a:schemeClr val="dk1"/>
                </a:solidFill>
                <a:latin typeface="Calibri"/>
                <a:ea typeface="Calibri"/>
                <a:cs typeface="Calibri"/>
                <a:sym typeface="Calibri"/>
              </a:rPr>
              <a:t>: Aplion Nws</a:t>
            </a:r>
            <a:endParaRPr sz="900">
              <a:solidFill>
                <a:schemeClr val="dk1"/>
              </a:solidFill>
              <a:latin typeface="Calibri"/>
              <a:ea typeface="Calibri"/>
              <a:cs typeface="Calibri"/>
              <a:sym typeface="Calibri"/>
            </a:endParaRPr>
          </a:p>
          <a:p>
            <a:pPr marL="127000" marR="0" lvl="0" indent="-120650" algn="l" rtl="0">
              <a:spcBef>
                <a:spcPts val="0"/>
              </a:spcBef>
              <a:spcAft>
                <a:spcPts val="0"/>
              </a:spcAft>
              <a:buClr>
                <a:schemeClr val="dk1"/>
              </a:buClr>
              <a:buSzPts val="900"/>
              <a:buFont typeface="Noto Sans Symbols"/>
              <a:buChar char="▪"/>
            </a:pPr>
            <a:r>
              <a:rPr lang="en" sz="900">
                <a:solidFill>
                  <a:schemeClr val="dk1"/>
                </a:solidFill>
                <a:latin typeface="Calibri"/>
                <a:ea typeface="Calibri"/>
                <a:cs typeface="Calibri"/>
                <a:sym typeface="Calibri"/>
              </a:rPr>
              <a:t>M.Tech, Telecommunications, IIT- Madras </a:t>
            </a:r>
            <a:endParaRPr sz="1100"/>
          </a:p>
        </p:txBody>
      </p:sp>
      <p:sp>
        <p:nvSpPr>
          <p:cNvPr id="137" name="Google Shape;137;p15"/>
          <p:cNvSpPr/>
          <p:nvPr/>
        </p:nvSpPr>
        <p:spPr>
          <a:xfrm>
            <a:off x="5415241" y="2852152"/>
            <a:ext cx="1596917" cy="1852424"/>
          </a:xfrm>
          <a:prstGeom prst="rect">
            <a:avLst/>
          </a:prstGeom>
          <a:solidFill>
            <a:srgbClr val="F2F2F2">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38" name="Google Shape;138;p15"/>
          <p:cNvCxnSpPr/>
          <p:nvPr/>
        </p:nvCxnSpPr>
        <p:spPr>
          <a:xfrm>
            <a:off x="5415240" y="2852152"/>
            <a:ext cx="1596918" cy="0"/>
          </a:xfrm>
          <a:prstGeom prst="straightConnector1">
            <a:avLst/>
          </a:prstGeom>
          <a:noFill/>
          <a:ln w="12700" cap="flat" cmpd="sng">
            <a:solidFill>
              <a:srgbClr val="478FCC"/>
            </a:solidFill>
            <a:prstDash val="solid"/>
            <a:miter lim="800000"/>
            <a:headEnd type="none" w="sm" len="sm"/>
            <a:tailEnd type="none" w="sm" len="sm"/>
          </a:ln>
        </p:spPr>
      </p:cxnSp>
      <p:sp>
        <p:nvSpPr>
          <p:cNvPr id="139" name="Google Shape;139;p15"/>
          <p:cNvSpPr txBox="1"/>
          <p:nvPr/>
        </p:nvSpPr>
        <p:spPr>
          <a:xfrm>
            <a:off x="5430618" y="2946299"/>
            <a:ext cx="1518556" cy="1713931"/>
          </a:xfrm>
          <a:prstGeom prst="rect">
            <a:avLst/>
          </a:prstGeom>
          <a:noFill/>
          <a:ln>
            <a:noFill/>
          </a:ln>
        </p:spPr>
        <p:txBody>
          <a:bodyPr spcFirstLastPara="1" wrap="square" lIns="68575" tIns="34275" rIns="68575" bIns="34275" anchor="t" anchorCtr="0">
            <a:noAutofit/>
          </a:bodyPr>
          <a:lstStyle/>
          <a:p>
            <a:pPr marL="127000" marR="0" lvl="0" indent="-120650" algn="l" rtl="0">
              <a:spcBef>
                <a:spcPts val="0"/>
              </a:spcBef>
              <a:spcAft>
                <a:spcPts val="0"/>
              </a:spcAft>
              <a:buClr>
                <a:schemeClr val="dk1"/>
              </a:buClr>
              <a:buSzPts val="900"/>
              <a:buFont typeface="Noto Sans Symbols"/>
              <a:buChar char="▪"/>
            </a:pPr>
            <a:r>
              <a:rPr lang="en" sz="900" b="1">
                <a:solidFill>
                  <a:schemeClr val="dk1"/>
                </a:solidFill>
                <a:latin typeface="Calibri"/>
                <a:ea typeface="Calibri"/>
                <a:cs typeface="Calibri"/>
                <a:sym typeface="Calibri"/>
              </a:rPr>
              <a:t>22 years </a:t>
            </a:r>
            <a:r>
              <a:rPr lang="en" sz="900">
                <a:solidFill>
                  <a:schemeClr val="dk1"/>
                </a:solidFill>
                <a:latin typeface="Calibri"/>
                <a:ea typeface="Calibri"/>
                <a:cs typeface="Calibri"/>
                <a:sym typeface="Calibri"/>
              </a:rPr>
              <a:t>of industry exp. Incl:, solution design for Cisco, Avaya, Ericsson, Nortel; </a:t>
            </a:r>
            <a:endParaRPr sz="1100"/>
          </a:p>
          <a:p>
            <a:pPr marL="127000" marR="0" lvl="0" indent="-120650" algn="l" rtl="0">
              <a:spcBef>
                <a:spcPts val="0"/>
              </a:spcBef>
              <a:spcAft>
                <a:spcPts val="0"/>
              </a:spcAft>
              <a:buClr>
                <a:schemeClr val="dk1"/>
              </a:buClr>
              <a:buSzPts val="900"/>
              <a:buFont typeface="Noto Sans Symbols"/>
              <a:buChar char="▪"/>
            </a:pPr>
            <a:r>
              <a:rPr lang="en" sz="900">
                <a:solidFill>
                  <a:schemeClr val="dk1"/>
                </a:solidFill>
                <a:latin typeface="Calibri"/>
                <a:ea typeface="Calibri"/>
                <a:cs typeface="Calibri"/>
                <a:sym typeface="Calibri"/>
              </a:rPr>
              <a:t>Previously, Chief Architect, Unified Comms &amp; Cloud; member of CoE, Wipro</a:t>
            </a:r>
            <a:endParaRPr sz="1100"/>
          </a:p>
          <a:p>
            <a:pPr marL="127000" marR="0" lvl="0" indent="-120650" algn="l" rtl="0">
              <a:spcBef>
                <a:spcPts val="0"/>
              </a:spcBef>
              <a:spcAft>
                <a:spcPts val="0"/>
              </a:spcAft>
              <a:buClr>
                <a:schemeClr val="dk1"/>
              </a:buClr>
              <a:buSzPts val="900"/>
              <a:buFont typeface="Noto Sans Symbols"/>
              <a:buChar char="▪"/>
            </a:pPr>
            <a:r>
              <a:rPr lang="en" sz="900" b="1">
                <a:solidFill>
                  <a:schemeClr val="dk1"/>
                </a:solidFill>
                <a:latin typeface="Calibri"/>
                <a:ea typeface="Calibri"/>
                <a:cs typeface="Calibri"/>
                <a:sym typeface="Calibri"/>
              </a:rPr>
              <a:t>Startup exp</a:t>
            </a:r>
            <a:r>
              <a:rPr lang="en" sz="900">
                <a:solidFill>
                  <a:schemeClr val="dk1"/>
                </a:solidFill>
                <a:latin typeface="Calibri"/>
                <a:ea typeface="Calibri"/>
                <a:cs typeface="Calibri"/>
                <a:sym typeface="Calibri"/>
              </a:rPr>
              <a:t>: TSI, Sonetel</a:t>
            </a:r>
            <a:endParaRPr sz="900">
              <a:solidFill>
                <a:schemeClr val="dk1"/>
              </a:solidFill>
              <a:latin typeface="Calibri"/>
              <a:ea typeface="Calibri"/>
              <a:cs typeface="Calibri"/>
              <a:sym typeface="Calibri"/>
            </a:endParaRPr>
          </a:p>
          <a:p>
            <a:pPr marL="127000" marR="0" lvl="0" indent="-120650" algn="l" rtl="0">
              <a:spcBef>
                <a:spcPts val="0"/>
              </a:spcBef>
              <a:spcAft>
                <a:spcPts val="0"/>
              </a:spcAft>
              <a:buClr>
                <a:schemeClr val="dk1"/>
              </a:buClr>
              <a:buSzPts val="900"/>
              <a:buFont typeface="Noto Sans Symbols"/>
              <a:buChar char="▪"/>
            </a:pPr>
            <a:r>
              <a:rPr lang="en" sz="900">
                <a:solidFill>
                  <a:schemeClr val="dk1"/>
                </a:solidFill>
                <a:latin typeface="Calibri"/>
                <a:ea typeface="Calibri"/>
                <a:cs typeface="Calibri"/>
                <a:sym typeface="Calibri"/>
              </a:rPr>
              <a:t>M.Tech, Computer Science &amp; Information Technology, IIT-Kharagpur </a:t>
            </a:r>
            <a:endParaRPr sz="1100"/>
          </a:p>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40" name="Google Shape;140;p15"/>
          <p:cNvSpPr/>
          <p:nvPr/>
        </p:nvSpPr>
        <p:spPr>
          <a:xfrm>
            <a:off x="7146140" y="2852152"/>
            <a:ext cx="1596917" cy="1852424"/>
          </a:xfrm>
          <a:prstGeom prst="rect">
            <a:avLst/>
          </a:prstGeom>
          <a:solidFill>
            <a:srgbClr val="F2F2F2">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41" name="Google Shape;141;p15"/>
          <p:cNvCxnSpPr/>
          <p:nvPr/>
        </p:nvCxnSpPr>
        <p:spPr>
          <a:xfrm>
            <a:off x="7146139" y="2852152"/>
            <a:ext cx="1596918" cy="0"/>
          </a:xfrm>
          <a:prstGeom prst="straightConnector1">
            <a:avLst/>
          </a:prstGeom>
          <a:noFill/>
          <a:ln w="12700" cap="flat" cmpd="sng">
            <a:solidFill>
              <a:srgbClr val="478FCC"/>
            </a:solidFill>
            <a:prstDash val="solid"/>
            <a:miter lim="800000"/>
            <a:headEnd type="none" w="sm" len="sm"/>
            <a:tailEnd type="none" w="sm" len="sm"/>
          </a:ln>
        </p:spPr>
      </p:cxnSp>
      <p:sp>
        <p:nvSpPr>
          <p:cNvPr id="142" name="Google Shape;142;p15"/>
          <p:cNvSpPr txBox="1"/>
          <p:nvPr/>
        </p:nvSpPr>
        <p:spPr>
          <a:xfrm>
            <a:off x="7161517" y="2946299"/>
            <a:ext cx="1518556" cy="1713931"/>
          </a:xfrm>
          <a:prstGeom prst="rect">
            <a:avLst/>
          </a:prstGeom>
          <a:noFill/>
          <a:ln>
            <a:noFill/>
          </a:ln>
        </p:spPr>
        <p:txBody>
          <a:bodyPr spcFirstLastPara="1" wrap="square" lIns="68575" tIns="34275" rIns="68575" bIns="34275" anchor="t" anchorCtr="0">
            <a:noAutofit/>
          </a:bodyPr>
          <a:lstStyle/>
          <a:p>
            <a:pPr marL="127000" marR="0" lvl="0" indent="-120650" algn="l" rtl="0">
              <a:spcBef>
                <a:spcPts val="0"/>
              </a:spcBef>
              <a:spcAft>
                <a:spcPts val="0"/>
              </a:spcAft>
              <a:buClr>
                <a:schemeClr val="dk1"/>
              </a:buClr>
              <a:buSzPts val="900"/>
              <a:buFont typeface="Noto Sans Symbols"/>
              <a:buChar char="▪"/>
            </a:pPr>
            <a:r>
              <a:rPr lang="en" sz="900" b="1">
                <a:solidFill>
                  <a:schemeClr val="dk1"/>
                </a:solidFill>
                <a:latin typeface="Calibri"/>
                <a:ea typeface="Calibri"/>
                <a:cs typeface="Calibri"/>
                <a:sym typeface="Calibri"/>
              </a:rPr>
              <a:t>21 years </a:t>
            </a:r>
            <a:r>
              <a:rPr lang="en" sz="900">
                <a:solidFill>
                  <a:schemeClr val="dk1"/>
                </a:solidFill>
                <a:latin typeface="Calibri"/>
                <a:ea typeface="Calibri"/>
                <a:cs typeface="Calibri"/>
                <a:sym typeface="Calibri"/>
              </a:rPr>
              <a:t>of industry exp. Product architect: Aircel &amp; Telenor SDP; Solution design for Nortel, Aircel, Telenor, Bloomberg, Ericsson; </a:t>
            </a:r>
            <a:endParaRPr sz="1100"/>
          </a:p>
          <a:p>
            <a:pPr marL="127000" marR="0" lvl="0" indent="-120650" algn="l" rtl="0">
              <a:spcBef>
                <a:spcPts val="0"/>
              </a:spcBef>
              <a:spcAft>
                <a:spcPts val="0"/>
              </a:spcAft>
              <a:buClr>
                <a:schemeClr val="dk1"/>
              </a:buClr>
              <a:buSzPts val="900"/>
              <a:buFont typeface="Noto Sans Symbols"/>
              <a:buChar char="▪"/>
            </a:pPr>
            <a:r>
              <a:rPr lang="en" sz="900">
                <a:solidFill>
                  <a:schemeClr val="dk1"/>
                </a:solidFill>
                <a:latin typeface="Calibri"/>
                <a:ea typeface="Calibri"/>
                <a:cs typeface="Calibri"/>
                <a:sym typeface="Calibri"/>
              </a:rPr>
              <a:t>Previously, Chief Architect–SDP; member of CoE, Wipro </a:t>
            </a:r>
            <a:endParaRPr sz="1100"/>
          </a:p>
          <a:p>
            <a:pPr marL="127000" marR="0" lvl="0" indent="-120650" algn="l" rtl="0">
              <a:spcBef>
                <a:spcPts val="0"/>
              </a:spcBef>
              <a:spcAft>
                <a:spcPts val="0"/>
              </a:spcAft>
              <a:buClr>
                <a:schemeClr val="dk1"/>
              </a:buClr>
              <a:buSzPts val="900"/>
              <a:buFont typeface="Noto Sans Symbols"/>
              <a:buChar char="▪"/>
            </a:pPr>
            <a:r>
              <a:rPr lang="en" sz="900">
                <a:solidFill>
                  <a:schemeClr val="dk1"/>
                </a:solidFill>
                <a:latin typeface="Calibri"/>
                <a:ea typeface="Calibri"/>
                <a:cs typeface="Calibri"/>
                <a:sym typeface="Calibri"/>
              </a:rPr>
              <a:t>B.E., Computer Science, Bangalore University </a:t>
            </a:r>
            <a:endParaRPr sz="1100"/>
          </a:p>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43"/>
        <p:cNvGrpSpPr/>
        <p:nvPr/>
      </p:nvGrpSpPr>
      <p:grpSpPr>
        <a:xfrm>
          <a:off x="0" y="0"/>
          <a:ext cx="0" cy="0"/>
          <a:chOff x="0" y="0"/>
          <a:chExt cx="0" cy="0"/>
        </a:xfrm>
      </p:grpSpPr>
      <p:sp>
        <p:nvSpPr>
          <p:cNvPr id="144" name="Google Shape;144;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16"/>
          <p:cNvSpPr txBox="1">
            <a:spLocks noGrp="1"/>
          </p:cNvSpPr>
          <p:nvPr>
            <p:ph type="title"/>
          </p:nvPr>
        </p:nvSpPr>
        <p:spPr>
          <a:xfrm>
            <a:off x="369725" y="273844"/>
            <a:ext cx="7886700" cy="34897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8" name="Google Shape;148;p16"/>
          <p:cNvSpPr txBox="1"/>
          <p:nvPr/>
        </p:nvSpPr>
        <p:spPr>
          <a:xfrm>
            <a:off x="2721040" y="1396748"/>
            <a:ext cx="5935435" cy="3208571"/>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rgbClr val="0C0C0C"/>
                </a:solidFill>
                <a:latin typeface="Calibri"/>
                <a:ea typeface="Calibri"/>
                <a:cs typeface="Calibri"/>
                <a:sym typeface="Calibri"/>
              </a:rPr>
              <a:t>Started in the year 2011, it is the first of its kind in India. We produce and procure comprehensive farm optimization and monitoring support, which helps dairy farmers and cooperatives maximize profits while minimizing effort. Our innovative applications and state-of-the-art mechanization tools leverage Internet of Things (IoT), Big Data, Cloud, Mobility, and Data Analytics to improve Agri- supply chain parameters, including milk production, milk procurement, cold chain, animal insurance and farmer payments. Our SmartMoo™ IoT router and in-premise IoT Controller acquire data via sensors that are embedded in Milking Systems, Animal Wearables, Milk Chilling Equipment &amp; Milk Procurement Peripherals, and transmit the same to the Stellapps SmartMoo™ Big Data Cloud Service Delivery Platform (SDP) where the SmartMoo™ suite of applications analyse and crunch the received data before disseminating the Analytics &amp; Data Science outcome to various stakeholders over low-end and smart mobile devices. </a:t>
            </a:r>
            <a:endParaRPr sz="1100"/>
          </a:p>
          <a:p>
            <a:pPr marL="0" marR="0" lvl="0" indent="0" algn="l" rtl="0">
              <a:spcBef>
                <a:spcPts val="0"/>
              </a:spcBef>
              <a:spcAft>
                <a:spcPts val="0"/>
              </a:spcAft>
              <a:buNone/>
            </a:pPr>
            <a:endParaRPr sz="1200">
              <a:solidFill>
                <a:srgbClr val="0C0C0C"/>
              </a:solidFill>
              <a:latin typeface="Calibri"/>
              <a:ea typeface="Calibri"/>
              <a:cs typeface="Calibri"/>
              <a:sym typeface="Calibri"/>
            </a:endParaRPr>
          </a:p>
          <a:p>
            <a:pPr marL="0" marR="0" lvl="0" indent="0" algn="l" rtl="0">
              <a:spcBef>
                <a:spcPts val="0"/>
              </a:spcBef>
              <a:spcAft>
                <a:spcPts val="0"/>
              </a:spcAft>
              <a:buNone/>
            </a:pPr>
            <a:r>
              <a:rPr lang="en" sz="1200">
                <a:solidFill>
                  <a:srgbClr val="0C0C0C"/>
                </a:solidFill>
                <a:latin typeface="Calibri"/>
                <a:ea typeface="Calibri"/>
                <a:cs typeface="Calibri"/>
                <a:sym typeface="Calibri"/>
              </a:rPr>
              <a:t>The patent pending hardware and software is designed to scale horizontally across other industry verticals. The SmartMoo™ Cloud is capable of supporting data arising out of tens of millions of liters of milk through the milk production, procurement and cold chain flow across millions of farmers.</a:t>
            </a:r>
            <a:endParaRPr sz="1200">
              <a:solidFill>
                <a:srgbClr val="0C0C0C"/>
              </a:solidFill>
              <a:latin typeface="Calibri"/>
              <a:ea typeface="Calibri"/>
              <a:cs typeface="Calibri"/>
              <a:sym typeface="Calibri"/>
            </a:endParaRPr>
          </a:p>
        </p:txBody>
      </p:sp>
      <p:sp>
        <p:nvSpPr>
          <p:cNvPr id="149" name="Google Shape;149;p16"/>
          <p:cNvSpPr txBox="1"/>
          <p:nvPr/>
        </p:nvSpPr>
        <p:spPr>
          <a:xfrm>
            <a:off x="2721040" y="968210"/>
            <a:ext cx="6271318"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rgbClr val="0C0C0C"/>
                </a:solidFill>
                <a:latin typeface="Calibri"/>
                <a:ea typeface="Calibri"/>
                <a:cs typeface="Calibri"/>
                <a:sym typeface="Calibri"/>
              </a:rPr>
              <a:t>Stellapps is an </a:t>
            </a:r>
            <a:r>
              <a:rPr lang="en" sz="1500" b="1">
                <a:solidFill>
                  <a:srgbClr val="478FCC"/>
                </a:solidFill>
                <a:latin typeface="Calibri"/>
                <a:ea typeface="Calibri"/>
                <a:cs typeface="Calibri"/>
                <a:sym typeface="Calibri"/>
              </a:rPr>
              <a:t>end-to-end dairy technology solutions </a:t>
            </a:r>
            <a:r>
              <a:rPr lang="en" sz="1500" b="1">
                <a:solidFill>
                  <a:srgbClr val="0C0C0C"/>
                </a:solidFill>
                <a:latin typeface="Calibri"/>
                <a:ea typeface="Calibri"/>
                <a:cs typeface="Calibri"/>
                <a:sym typeface="Calibri"/>
              </a:rPr>
              <a:t>company.</a:t>
            </a:r>
            <a:endParaRPr sz="1200" b="1">
              <a:solidFill>
                <a:srgbClr val="0C0C0C"/>
              </a:solidFill>
              <a:latin typeface="Calibri"/>
              <a:ea typeface="Calibri"/>
              <a:cs typeface="Calibri"/>
              <a:sym typeface="Calibri"/>
            </a:endParaRPr>
          </a:p>
        </p:txBody>
      </p:sp>
      <p:pic>
        <p:nvPicPr>
          <p:cNvPr id="150" name="Google Shape;150;p16"/>
          <p:cNvPicPr preferRelativeResize="0"/>
          <p:nvPr/>
        </p:nvPicPr>
        <p:blipFill rotWithShape="1">
          <a:blip r:embed="rId2">
            <a:alphaModFix/>
          </a:blip>
          <a:srcRect/>
          <a:stretch/>
        </p:blipFill>
        <p:spPr>
          <a:xfrm>
            <a:off x="369725" y="1096565"/>
            <a:ext cx="1957177" cy="334014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51"/>
        <p:cNvGrpSpPr/>
        <p:nvPr/>
      </p:nvGrpSpPr>
      <p:grpSpPr>
        <a:xfrm>
          <a:off x="0" y="0"/>
          <a:ext cx="0" cy="0"/>
          <a:chOff x="0" y="0"/>
          <a:chExt cx="0" cy="0"/>
        </a:xfrm>
      </p:grpSpPr>
      <p:sp>
        <p:nvSpPr>
          <p:cNvPr id="152" name="Google Shape;152;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3" name="Google Shape;153;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4" name="Google Shape;154;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17"/>
          <p:cNvSpPr txBox="1">
            <a:spLocks noGrp="1"/>
          </p:cNvSpPr>
          <p:nvPr>
            <p:ph type="title"/>
          </p:nvPr>
        </p:nvSpPr>
        <p:spPr>
          <a:xfrm>
            <a:off x="369725" y="273844"/>
            <a:ext cx="7886700" cy="34897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6" name="Google Shape;156;p17"/>
          <p:cNvSpPr txBox="1"/>
          <p:nvPr/>
        </p:nvSpPr>
        <p:spPr>
          <a:xfrm>
            <a:off x="2721040" y="997867"/>
            <a:ext cx="5046694" cy="1315744"/>
          </a:xfrm>
          <a:prstGeom prst="rect">
            <a:avLst/>
          </a:prstGeom>
          <a:noFill/>
          <a:ln>
            <a:noFill/>
          </a:ln>
        </p:spPr>
        <p:txBody>
          <a:bodyPr spcFirstLastPara="1" wrap="square" lIns="68575" tIns="34275" rIns="68575" bIns="34275" anchor="t" anchorCtr="0">
            <a:noAutofit/>
          </a:bodyPr>
          <a:lstStyle/>
          <a:p>
            <a:pPr marL="215900" marR="0" lvl="0" indent="-215900" algn="l" rtl="0">
              <a:spcBef>
                <a:spcPts val="0"/>
              </a:spcBef>
              <a:spcAft>
                <a:spcPts val="0"/>
              </a:spcAft>
              <a:buClr>
                <a:srgbClr val="0C0C0C"/>
              </a:buClr>
              <a:buSzPts val="1400"/>
              <a:buFont typeface="Noto Sans Symbols"/>
              <a:buChar char="▪"/>
            </a:pPr>
            <a:r>
              <a:rPr lang="en" sz="1400">
                <a:solidFill>
                  <a:srgbClr val="0C0C0C"/>
                </a:solidFill>
                <a:latin typeface="Calibri"/>
                <a:ea typeface="Calibri"/>
                <a:cs typeface="Calibri"/>
                <a:sym typeface="Calibri"/>
              </a:rPr>
              <a:t>The founding team have worked together for over </a:t>
            </a:r>
            <a:r>
              <a:rPr lang="en" sz="1400" b="1">
                <a:solidFill>
                  <a:srgbClr val="0C0C0C"/>
                </a:solidFill>
                <a:latin typeface="Calibri"/>
                <a:ea typeface="Calibri"/>
                <a:cs typeface="Calibri"/>
                <a:sym typeface="Calibri"/>
              </a:rPr>
              <a:t>15 years. </a:t>
            </a:r>
            <a:endParaRPr sz="1100"/>
          </a:p>
          <a:p>
            <a:pPr marL="215900" marR="0" lvl="0" indent="-215900" algn="l" rtl="0">
              <a:spcBef>
                <a:spcPts val="0"/>
              </a:spcBef>
              <a:spcAft>
                <a:spcPts val="0"/>
              </a:spcAft>
              <a:buClr>
                <a:srgbClr val="0C0C0C"/>
              </a:buClr>
              <a:buSzPts val="1400"/>
              <a:buFont typeface="Noto Sans Symbols"/>
              <a:buChar char="▪"/>
            </a:pPr>
            <a:r>
              <a:rPr lang="en" sz="1400">
                <a:solidFill>
                  <a:srgbClr val="0C0C0C"/>
                </a:solidFill>
                <a:latin typeface="Calibri"/>
                <a:ea typeface="Calibri"/>
                <a:cs typeface="Calibri"/>
                <a:sym typeface="Calibri"/>
              </a:rPr>
              <a:t>Delivering solutions for customers globally: Nortel, Ericsson, Alactel-Lucent, Nokia Siemens, Microsoft, AT&amp;T, Vodafone, Telstra et al. </a:t>
            </a:r>
            <a:endParaRPr sz="1100"/>
          </a:p>
          <a:p>
            <a:pPr marL="215900" marR="0" lvl="0" indent="-215900" algn="l" rtl="0">
              <a:spcBef>
                <a:spcPts val="0"/>
              </a:spcBef>
              <a:spcAft>
                <a:spcPts val="0"/>
              </a:spcAft>
              <a:buClr>
                <a:srgbClr val="0C0C0C"/>
              </a:buClr>
              <a:buSzPts val="1400"/>
              <a:buFont typeface="Noto Sans Symbols"/>
              <a:buChar char="▪"/>
            </a:pPr>
            <a:r>
              <a:rPr lang="en" sz="1400">
                <a:solidFill>
                  <a:srgbClr val="0C0C0C"/>
                </a:solidFill>
                <a:latin typeface="Calibri"/>
                <a:ea typeface="Calibri"/>
                <a:cs typeface="Calibri"/>
                <a:sym typeface="Calibri"/>
              </a:rPr>
              <a:t>Across: Next Generation Networks (NGN), Voice Over IP (VoIP), Unified Comms, SDP/VAS, spanning telecoms, embedded software, cloud architecture, mobility, analytics and hardware platforms</a:t>
            </a:r>
            <a:endParaRPr sz="1100"/>
          </a:p>
        </p:txBody>
      </p:sp>
      <p:pic>
        <p:nvPicPr>
          <p:cNvPr id="157" name="Google Shape;157;p17"/>
          <p:cNvPicPr preferRelativeResize="0"/>
          <p:nvPr/>
        </p:nvPicPr>
        <p:blipFill rotWithShape="1">
          <a:blip r:embed="rId2">
            <a:alphaModFix/>
          </a:blip>
          <a:srcRect/>
          <a:stretch/>
        </p:blipFill>
        <p:spPr>
          <a:xfrm>
            <a:off x="531958" y="1071609"/>
            <a:ext cx="1715836" cy="171583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58"/>
        <p:cNvGrpSpPr/>
        <p:nvPr/>
      </p:nvGrpSpPr>
      <p:grpSpPr>
        <a:xfrm>
          <a:off x="0" y="0"/>
          <a:ext cx="0" cy="0"/>
          <a:chOff x="0" y="0"/>
          <a:chExt cx="0" cy="0"/>
        </a:xfrm>
      </p:grpSpPr>
      <p:sp>
        <p:nvSpPr>
          <p:cNvPr id="159" name="Google Shape;159;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0" name="Google Shape;160;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1" name="Google Shape;161;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18"/>
          <p:cNvSpPr txBox="1">
            <a:spLocks noGrp="1"/>
          </p:cNvSpPr>
          <p:nvPr>
            <p:ph type="title"/>
          </p:nvPr>
        </p:nvSpPr>
        <p:spPr>
          <a:xfrm>
            <a:off x="369725" y="273844"/>
            <a:ext cx="7886700" cy="34897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63" name="Google Shape;163;p18"/>
          <p:cNvPicPr preferRelativeResize="0"/>
          <p:nvPr/>
        </p:nvPicPr>
        <p:blipFill rotWithShape="1">
          <a:blip r:embed="rId2">
            <a:alphaModFix/>
          </a:blip>
          <a:srcRect/>
          <a:stretch/>
        </p:blipFill>
        <p:spPr>
          <a:xfrm>
            <a:off x="4759760" y="752801"/>
            <a:ext cx="542925" cy="542925"/>
          </a:xfrm>
          <a:prstGeom prst="rect">
            <a:avLst/>
          </a:prstGeom>
          <a:noFill/>
          <a:ln>
            <a:noFill/>
          </a:ln>
        </p:spPr>
      </p:pic>
      <p:pic>
        <p:nvPicPr>
          <p:cNvPr id="164" name="Google Shape;164;p18" descr="A close up of a logo&#10;&#10;Description automatically generated"/>
          <p:cNvPicPr preferRelativeResize="0"/>
          <p:nvPr/>
        </p:nvPicPr>
        <p:blipFill rotWithShape="1">
          <a:blip r:embed="rId3">
            <a:alphaModFix/>
          </a:blip>
          <a:srcRect t="30214" b="36338"/>
          <a:stretch/>
        </p:blipFill>
        <p:spPr>
          <a:xfrm>
            <a:off x="5961509" y="806214"/>
            <a:ext cx="1036011" cy="346525"/>
          </a:xfrm>
          <a:prstGeom prst="rect">
            <a:avLst/>
          </a:prstGeom>
          <a:noFill/>
          <a:ln>
            <a:noFill/>
          </a:ln>
        </p:spPr>
      </p:pic>
      <p:pic>
        <p:nvPicPr>
          <p:cNvPr id="165" name="Google Shape;165;p18"/>
          <p:cNvPicPr preferRelativeResize="0"/>
          <p:nvPr/>
        </p:nvPicPr>
        <p:blipFill rotWithShape="1">
          <a:blip r:embed="rId4">
            <a:alphaModFix/>
          </a:blip>
          <a:srcRect l="18560" t="15463" r="19190" b="15320"/>
          <a:stretch/>
        </p:blipFill>
        <p:spPr>
          <a:xfrm>
            <a:off x="7441076" y="794863"/>
            <a:ext cx="617382" cy="385795"/>
          </a:xfrm>
          <a:prstGeom prst="rect">
            <a:avLst/>
          </a:prstGeom>
          <a:noFill/>
          <a:ln>
            <a:noFill/>
          </a:ln>
        </p:spPr>
      </p:pic>
      <p:pic>
        <p:nvPicPr>
          <p:cNvPr id="166" name="Google Shape;166;p18"/>
          <p:cNvPicPr preferRelativeResize="0"/>
          <p:nvPr/>
        </p:nvPicPr>
        <p:blipFill rotWithShape="1">
          <a:blip r:embed="rId5">
            <a:alphaModFix/>
          </a:blip>
          <a:srcRect/>
          <a:stretch/>
        </p:blipFill>
        <p:spPr>
          <a:xfrm>
            <a:off x="7441076" y="1541387"/>
            <a:ext cx="617382" cy="428216"/>
          </a:xfrm>
          <a:prstGeom prst="rect">
            <a:avLst/>
          </a:prstGeom>
          <a:noFill/>
          <a:ln>
            <a:noFill/>
          </a:ln>
        </p:spPr>
      </p:pic>
      <p:pic>
        <p:nvPicPr>
          <p:cNvPr id="167" name="Google Shape;167;p18" descr="A picture containing object&#10;&#10;Description automatically generated"/>
          <p:cNvPicPr preferRelativeResize="0"/>
          <p:nvPr/>
        </p:nvPicPr>
        <p:blipFill rotWithShape="1">
          <a:blip r:embed="rId6">
            <a:alphaModFix/>
          </a:blip>
          <a:srcRect/>
          <a:stretch/>
        </p:blipFill>
        <p:spPr>
          <a:xfrm>
            <a:off x="6027193" y="1629200"/>
            <a:ext cx="935679" cy="375118"/>
          </a:xfrm>
          <a:prstGeom prst="rect">
            <a:avLst/>
          </a:prstGeom>
          <a:noFill/>
          <a:ln>
            <a:noFill/>
          </a:ln>
        </p:spPr>
      </p:pic>
      <p:pic>
        <p:nvPicPr>
          <p:cNvPr id="168" name="Google Shape;168;p18"/>
          <p:cNvPicPr preferRelativeResize="0"/>
          <p:nvPr/>
        </p:nvPicPr>
        <p:blipFill rotWithShape="1">
          <a:blip r:embed="rId7">
            <a:alphaModFix/>
          </a:blip>
          <a:srcRect/>
          <a:stretch/>
        </p:blipFill>
        <p:spPr>
          <a:xfrm>
            <a:off x="6142339" y="3787096"/>
            <a:ext cx="674350" cy="378278"/>
          </a:xfrm>
          <a:prstGeom prst="rect">
            <a:avLst/>
          </a:prstGeom>
          <a:noFill/>
          <a:ln>
            <a:noFill/>
          </a:ln>
        </p:spPr>
      </p:pic>
      <p:pic>
        <p:nvPicPr>
          <p:cNvPr id="169" name="Google Shape;169;p18" descr="Nova DAIRY PRODUCTS"/>
          <p:cNvPicPr preferRelativeResize="0"/>
          <p:nvPr/>
        </p:nvPicPr>
        <p:blipFill rotWithShape="1">
          <a:blip r:embed="rId8">
            <a:alphaModFix/>
          </a:blip>
          <a:srcRect/>
          <a:stretch/>
        </p:blipFill>
        <p:spPr>
          <a:xfrm>
            <a:off x="4759760" y="4416818"/>
            <a:ext cx="617383" cy="334688"/>
          </a:xfrm>
          <a:prstGeom prst="rect">
            <a:avLst/>
          </a:prstGeom>
          <a:noFill/>
          <a:ln>
            <a:noFill/>
          </a:ln>
        </p:spPr>
      </p:pic>
      <p:grpSp>
        <p:nvGrpSpPr>
          <p:cNvPr id="170" name="Google Shape;170;p18"/>
          <p:cNvGrpSpPr/>
          <p:nvPr/>
        </p:nvGrpSpPr>
        <p:grpSpPr>
          <a:xfrm>
            <a:off x="4634476" y="1652851"/>
            <a:ext cx="931497" cy="402454"/>
            <a:chOff x="6776255" y="2203801"/>
            <a:chExt cx="1241996" cy="536606"/>
          </a:xfrm>
        </p:grpSpPr>
        <p:pic>
          <p:nvPicPr>
            <p:cNvPr id="171" name="Google Shape;171;p18"/>
            <p:cNvPicPr preferRelativeResize="0"/>
            <p:nvPr/>
          </p:nvPicPr>
          <p:blipFill rotWithShape="1">
            <a:blip r:embed="rId9">
              <a:alphaModFix/>
            </a:blip>
            <a:srcRect/>
            <a:stretch/>
          </p:blipFill>
          <p:spPr>
            <a:xfrm>
              <a:off x="7302810" y="2255866"/>
              <a:ext cx="715441" cy="432477"/>
            </a:xfrm>
            <a:prstGeom prst="rect">
              <a:avLst/>
            </a:prstGeom>
            <a:noFill/>
            <a:ln>
              <a:noFill/>
            </a:ln>
          </p:spPr>
        </p:pic>
        <p:pic>
          <p:nvPicPr>
            <p:cNvPr id="172" name="Google Shape;172;p18" descr="Screen Clipping"/>
            <p:cNvPicPr preferRelativeResize="0"/>
            <p:nvPr/>
          </p:nvPicPr>
          <p:blipFill rotWithShape="1">
            <a:blip r:embed="rId10">
              <a:alphaModFix/>
            </a:blip>
            <a:srcRect/>
            <a:stretch/>
          </p:blipFill>
          <p:spPr>
            <a:xfrm>
              <a:off x="6776255" y="2203801"/>
              <a:ext cx="561945" cy="536606"/>
            </a:xfrm>
            <a:prstGeom prst="rect">
              <a:avLst/>
            </a:prstGeom>
            <a:noFill/>
            <a:ln>
              <a:noFill/>
            </a:ln>
          </p:spPr>
        </p:pic>
      </p:grpSp>
      <p:pic>
        <p:nvPicPr>
          <p:cNvPr id="173" name="Google Shape;173;p18"/>
          <p:cNvPicPr preferRelativeResize="0"/>
          <p:nvPr/>
        </p:nvPicPr>
        <p:blipFill rotWithShape="1">
          <a:blip r:embed="rId11">
            <a:alphaModFix/>
          </a:blip>
          <a:srcRect/>
          <a:stretch/>
        </p:blipFill>
        <p:spPr>
          <a:xfrm>
            <a:off x="4634109" y="2412430"/>
            <a:ext cx="1013438" cy="468331"/>
          </a:xfrm>
          <a:prstGeom prst="rect">
            <a:avLst/>
          </a:prstGeom>
          <a:noFill/>
          <a:ln>
            <a:noFill/>
          </a:ln>
        </p:spPr>
      </p:pic>
      <p:pic>
        <p:nvPicPr>
          <p:cNvPr id="174" name="Google Shape;174;p18"/>
          <p:cNvPicPr preferRelativeResize="0"/>
          <p:nvPr/>
        </p:nvPicPr>
        <p:blipFill rotWithShape="1">
          <a:blip r:embed="rId12">
            <a:alphaModFix/>
          </a:blip>
          <a:srcRect l="12568" t="20108" r="16217" b="19569"/>
          <a:stretch/>
        </p:blipFill>
        <p:spPr>
          <a:xfrm>
            <a:off x="6035756" y="2436019"/>
            <a:ext cx="791572" cy="406400"/>
          </a:xfrm>
          <a:prstGeom prst="rect">
            <a:avLst/>
          </a:prstGeom>
          <a:noFill/>
          <a:ln>
            <a:noFill/>
          </a:ln>
        </p:spPr>
      </p:pic>
      <p:pic>
        <p:nvPicPr>
          <p:cNvPr id="175" name="Google Shape;175;p18"/>
          <p:cNvPicPr preferRelativeResize="0"/>
          <p:nvPr/>
        </p:nvPicPr>
        <p:blipFill rotWithShape="1">
          <a:blip r:embed="rId13">
            <a:alphaModFix/>
          </a:blip>
          <a:srcRect/>
          <a:stretch/>
        </p:blipFill>
        <p:spPr>
          <a:xfrm>
            <a:off x="7462583" y="2436019"/>
            <a:ext cx="653386" cy="343577"/>
          </a:xfrm>
          <a:prstGeom prst="rect">
            <a:avLst/>
          </a:prstGeom>
          <a:noFill/>
          <a:ln>
            <a:noFill/>
          </a:ln>
        </p:spPr>
      </p:pic>
      <p:pic>
        <p:nvPicPr>
          <p:cNvPr id="176" name="Google Shape;176;p18" descr="http://osamdairy.com/img-osam/logo.png"/>
          <p:cNvPicPr preferRelativeResize="0"/>
          <p:nvPr/>
        </p:nvPicPr>
        <p:blipFill rotWithShape="1">
          <a:blip r:embed="rId14">
            <a:alphaModFix/>
          </a:blip>
          <a:srcRect/>
          <a:stretch/>
        </p:blipFill>
        <p:spPr>
          <a:xfrm>
            <a:off x="4559335" y="3031430"/>
            <a:ext cx="1162986" cy="576607"/>
          </a:xfrm>
          <a:prstGeom prst="rect">
            <a:avLst/>
          </a:prstGeom>
          <a:noFill/>
          <a:ln>
            <a:noFill/>
          </a:ln>
        </p:spPr>
      </p:pic>
      <p:pic>
        <p:nvPicPr>
          <p:cNvPr id="177" name="Google Shape;177;p18" descr="A close up of a sign&#10;&#10;Description automatically generated"/>
          <p:cNvPicPr preferRelativeResize="0"/>
          <p:nvPr/>
        </p:nvPicPr>
        <p:blipFill rotWithShape="1">
          <a:blip r:embed="rId15">
            <a:alphaModFix/>
          </a:blip>
          <a:srcRect/>
          <a:stretch/>
        </p:blipFill>
        <p:spPr>
          <a:xfrm>
            <a:off x="7413476" y="3172135"/>
            <a:ext cx="702292" cy="348572"/>
          </a:xfrm>
          <a:prstGeom prst="rect">
            <a:avLst/>
          </a:prstGeom>
          <a:noFill/>
          <a:ln>
            <a:noFill/>
          </a:ln>
        </p:spPr>
      </p:pic>
      <p:pic>
        <p:nvPicPr>
          <p:cNvPr id="178" name="Google Shape;178;p18"/>
          <p:cNvPicPr preferRelativeResize="0"/>
          <p:nvPr/>
        </p:nvPicPr>
        <p:blipFill rotWithShape="1">
          <a:blip r:embed="rId16">
            <a:alphaModFix/>
          </a:blip>
          <a:srcRect/>
          <a:stretch/>
        </p:blipFill>
        <p:spPr>
          <a:xfrm>
            <a:off x="6139560" y="4442711"/>
            <a:ext cx="710944" cy="377639"/>
          </a:xfrm>
          <a:prstGeom prst="rect">
            <a:avLst/>
          </a:prstGeom>
          <a:noFill/>
          <a:ln>
            <a:noFill/>
          </a:ln>
        </p:spPr>
      </p:pic>
      <p:pic>
        <p:nvPicPr>
          <p:cNvPr id="179" name="Google Shape;179;p18"/>
          <p:cNvPicPr preferRelativeResize="0"/>
          <p:nvPr/>
        </p:nvPicPr>
        <p:blipFill rotWithShape="1">
          <a:blip r:embed="rId17">
            <a:alphaModFix/>
          </a:blip>
          <a:srcRect/>
          <a:stretch/>
        </p:blipFill>
        <p:spPr>
          <a:xfrm>
            <a:off x="6109751" y="3172135"/>
            <a:ext cx="696398" cy="380300"/>
          </a:xfrm>
          <a:prstGeom prst="rect">
            <a:avLst/>
          </a:prstGeom>
          <a:noFill/>
          <a:ln>
            <a:noFill/>
          </a:ln>
        </p:spPr>
      </p:pic>
      <p:pic>
        <p:nvPicPr>
          <p:cNvPr id="180" name="Google Shape;180;p18"/>
          <p:cNvPicPr preferRelativeResize="0"/>
          <p:nvPr/>
        </p:nvPicPr>
        <p:blipFill rotWithShape="1">
          <a:blip r:embed="rId18">
            <a:alphaModFix/>
          </a:blip>
          <a:srcRect/>
          <a:stretch/>
        </p:blipFill>
        <p:spPr>
          <a:xfrm>
            <a:off x="7553454" y="3750925"/>
            <a:ext cx="816718" cy="490031"/>
          </a:xfrm>
          <a:prstGeom prst="rect">
            <a:avLst/>
          </a:prstGeom>
          <a:noFill/>
          <a:ln>
            <a:noFill/>
          </a:ln>
        </p:spPr>
      </p:pic>
      <p:pic>
        <p:nvPicPr>
          <p:cNvPr id="181" name="Google Shape;181;p18"/>
          <p:cNvPicPr preferRelativeResize="0"/>
          <p:nvPr/>
        </p:nvPicPr>
        <p:blipFill rotWithShape="1">
          <a:blip r:embed="rId19">
            <a:alphaModFix/>
          </a:blip>
          <a:srcRect/>
          <a:stretch/>
        </p:blipFill>
        <p:spPr>
          <a:xfrm>
            <a:off x="4725773" y="3841590"/>
            <a:ext cx="1013439" cy="264705"/>
          </a:xfrm>
          <a:prstGeom prst="rect">
            <a:avLst/>
          </a:prstGeom>
          <a:noFill/>
          <a:ln>
            <a:noFill/>
          </a:ln>
        </p:spPr>
      </p:pic>
      <p:grpSp>
        <p:nvGrpSpPr>
          <p:cNvPr id="182" name="Google Shape;182;p18"/>
          <p:cNvGrpSpPr/>
          <p:nvPr/>
        </p:nvGrpSpPr>
        <p:grpSpPr>
          <a:xfrm>
            <a:off x="496561" y="930184"/>
            <a:ext cx="3331677" cy="3701347"/>
            <a:chOff x="285144" y="917844"/>
            <a:chExt cx="4520711" cy="5022311"/>
          </a:xfrm>
        </p:grpSpPr>
        <p:sp>
          <p:nvSpPr>
            <p:cNvPr id="183" name="Google Shape;183;p18"/>
            <p:cNvSpPr/>
            <p:nvPr/>
          </p:nvSpPr>
          <p:spPr>
            <a:xfrm>
              <a:off x="550141" y="2124524"/>
              <a:ext cx="1334446" cy="1206680"/>
            </a:xfrm>
            <a:custGeom>
              <a:avLst/>
              <a:gdLst/>
              <a:ahLst/>
              <a:cxnLst/>
              <a:rect l="l" t="t" r="r" b="b"/>
              <a:pathLst>
                <a:path w="4231" h="3825" extrusionOk="0">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A8D08C"/>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84" name="Google Shape;184;p18"/>
            <p:cNvSpPr/>
            <p:nvPr/>
          </p:nvSpPr>
          <p:spPr>
            <a:xfrm>
              <a:off x="285144" y="3026773"/>
              <a:ext cx="985850" cy="793412"/>
            </a:xfrm>
            <a:custGeom>
              <a:avLst/>
              <a:gdLst/>
              <a:ahLst/>
              <a:cxnLst/>
              <a:rect l="l" t="t" r="r" b="b"/>
              <a:pathLst>
                <a:path w="3126" h="2517" extrusionOk="0">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85" name="Google Shape;185;p18"/>
            <p:cNvSpPr/>
            <p:nvPr/>
          </p:nvSpPr>
          <p:spPr>
            <a:xfrm>
              <a:off x="983915" y="3518909"/>
              <a:ext cx="1328136" cy="1088378"/>
            </a:xfrm>
            <a:custGeom>
              <a:avLst/>
              <a:gdLst/>
              <a:ahLst/>
              <a:cxnLst/>
              <a:rect l="l" t="t" r="r" b="b"/>
              <a:pathLst>
                <a:path w="4209" h="3450" extrusionOk="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86" name="Google Shape;186;p18"/>
            <p:cNvSpPr/>
            <p:nvPr/>
          </p:nvSpPr>
          <p:spPr>
            <a:xfrm>
              <a:off x="1185817" y="4154584"/>
              <a:ext cx="731894" cy="1173555"/>
            </a:xfrm>
            <a:custGeom>
              <a:avLst/>
              <a:gdLst/>
              <a:ahLst/>
              <a:cxnLst/>
              <a:rect l="l" t="t" r="r" b="b"/>
              <a:pathLst>
                <a:path w="2321" h="3721" extrusionOk="0">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87" name="Google Shape;187;p18"/>
            <p:cNvSpPr/>
            <p:nvPr/>
          </p:nvSpPr>
          <p:spPr>
            <a:xfrm>
              <a:off x="1196858" y="2709724"/>
              <a:ext cx="1411736" cy="979540"/>
            </a:xfrm>
            <a:custGeom>
              <a:avLst/>
              <a:gdLst/>
              <a:ahLst/>
              <a:cxnLst/>
              <a:rect l="l" t="t" r="r" b="b"/>
              <a:pathLst>
                <a:path w="4473" h="3106" extrusionOk="0">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88" name="Google Shape;188;p18"/>
            <p:cNvSpPr/>
            <p:nvPr/>
          </p:nvSpPr>
          <p:spPr>
            <a:xfrm>
              <a:off x="1720541" y="2099287"/>
              <a:ext cx="1157782" cy="1113616"/>
            </a:xfrm>
            <a:custGeom>
              <a:avLst/>
              <a:gdLst/>
              <a:ahLst/>
              <a:cxnLst/>
              <a:rect l="l" t="t" r="r" b="b"/>
              <a:pathLst>
                <a:path w="3670" h="3530" extrusionOk="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89" name="Google Shape;189;p18"/>
            <p:cNvSpPr/>
            <p:nvPr/>
          </p:nvSpPr>
          <p:spPr>
            <a:xfrm>
              <a:off x="2198481" y="3173467"/>
              <a:ext cx="657759" cy="1085223"/>
            </a:xfrm>
            <a:custGeom>
              <a:avLst/>
              <a:gdLst/>
              <a:ahLst/>
              <a:cxnLst/>
              <a:rect l="l" t="t" r="r" b="b"/>
              <a:pathLst>
                <a:path w="2085" h="3441" extrusionOk="0">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A8D08C"/>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90" name="Google Shape;190;p18"/>
            <p:cNvSpPr/>
            <p:nvPr/>
          </p:nvSpPr>
          <p:spPr>
            <a:xfrm>
              <a:off x="1797833" y="1911581"/>
              <a:ext cx="514219" cy="462167"/>
            </a:xfrm>
            <a:custGeom>
              <a:avLst/>
              <a:gdLst/>
              <a:ahLst/>
              <a:cxnLst/>
              <a:rect l="l" t="t" r="r" b="b"/>
              <a:pathLst>
                <a:path w="1628" h="1466" extrusionOk="0">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A8D08C"/>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91" name="Google Shape;191;p18"/>
            <p:cNvSpPr/>
            <p:nvPr/>
          </p:nvSpPr>
          <p:spPr>
            <a:xfrm>
              <a:off x="2679576" y="2586690"/>
              <a:ext cx="771328" cy="545766"/>
            </a:xfrm>
            <a:custGeom>
              <a:avLst/>
              <a:gdLst/>
              <a:ahLst/>
              <a:cxnLst/>
              <a:rect l="l" t="t" r="r" b="b"/>
              <a:pathLst>
                <a:path w="2445" h="1731" extrusionOk="0">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92" name="Google Shape;192;p18"/>
            <p:cNvSpPr/>
            <p:nvPr/>
          </p:nvSpPr>
          <p:spPr>
            <a:xfrm>
              <a:off x="2397228" y="3424268"/>
              <a:ext cx="966922" cy="834423"/>
            </a:xfrm>
            <a:custGeom>
              <a:avLst/>
              <a:gdLst/>
              <a:ahLst/>
              <a:cxnLst/>
              <a:rect l="l" t="t" r="r" b="b"/>
              <a:pathLst>
                <a:path w="3065" h="2646" extrusionOk="0">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93" name="Google Shape;193;p18"/>
            <p:cNvSpPr/>
            <p:nvPr/>
          </p:nvSpPr>
          <p:spPr>
            <a:xfrm>
              <a:off x="2695349" y="2933709"/>
              <a:ext cx="709811" cy="589932"/>
            </a:xfrm>
            <a:custGeom>
              <a:avLst/>
              <a:gdLst/>
              <a:ahLst/>
              <a:cxnLst/>
              <a:rect l="l" t="t" r="r" b="b"/>
              <a:pathLst>
                <a:path w="2251" h="1871" extrusionOk="0">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94" name="Google Shape;194;p18"/>
            <p:cNvSpPr/>
            <p:nvPr/>
          </p:nvSpPr>
          <p:spPr>
            <a:xfrm>
              <a:off x="3088112" y="2597731"/>
              <a:ext cx="596242" cy="982695"/>
            </a:xfrm>
            <a:custGeom>
              <a:avLst/>
              <a:gdLst/>
              <a:ahLst/>
              <a:cxnLst/>
              <a:rect l="l" t="t" r="r" b="b"/>
              <a:pathLst>
                <a:path w="1891" h="3116" extrusionOk="0">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A8D08C"/>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95" name="Google Shape;195;p18"/>
            <p:cNvSpPr/>
            <p:nvPr/>
          </p:nvSpPr>
          <p:spPr>
            <a:xfrm>
              <a:off x="1335666" y="1988871"/>
              <a:ext cx="463743" cy="564694"/>
            </a:xfrm>
            <a:custGeom>
              <a:avLst/>
              <a:gdLst/>
              <a:ahLst/>
              <a:cxnLst/>
              <a:rect l="l" t="t" r="r" b="b"/>
              <a:pathLst>
                <a:path w="1471" h="1788" extrusionOk="0">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A8D08C"/>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96" name="Google Shape;196;p18"/>
            <p:cNvSpPr/>
            <p:nvPr/>
          </p:nvSpPr>
          <p:spPr>
            <a:xfrm>
              <a:off x="1515484" y="4992162"/>
              <a:ext cx="700347" cy="947993"/>
            </a:xfrm>
            <a:custGeom>
              <a:avLst/>
              <a:gdLst/>
              <a:ahLst/>
              <a:cxnLst/>
              <a:rect l="l" t="t" r="r" b="b"/>
              <a:pathLst>
                <a:path w="2218" h="3005" extrusionOk="0">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97" name="Google Shape;197;p18"/>
            <p:cNvSpPr/>
            <p:nvPr/>
          </p:nvSpPr>
          <p:spPr>
            <a:xfrm>
              <a:off x="1293077" y="5123083"/>
              <a:ext cx="421156" cy="799721"/>
            </a:xfrm>
            <a:custGeom>
              <a:avLst/>
              <a:gdLst/>
              <a:ahLst/>
              <a:cxnLst/>
              <a:rect l="l" t="t" r="r" b="b"/>
              <a:pathLst>
                <a:path w="1336" h="2535" extrusionOk="0">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98" name="Google Shape;198;p18"/>
            <p:cNvSpPr/>
            <p:nvPr/>
          </p:nvSpPr>
          <p:spPr>
            <a:xfrm>
              <a:off x="1521794" y="1596108"/>
              <a:ext cx="496869" cy="501601"/>
            </a:xfrm>
            <a:custGeom>
              <a:avLst/>
              <a:gdLst/>
              <a:ahLst/>
              <a:cxnLst/>
              <a:rect l="l" t="t" r="r" b="b"/>
              <a:pathLst>
                <a:path w="1575" h="1591" extrusionOk="0">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A8D08C"/>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199" name="Google Shape;199;p18"/>
            <p:cNvSpPr/>
            <p:nvPr/>
          </p:nvSpPr>
          <p:spPr>
            <a:xfrm>
              <a:off x="1099061" y="917844"/>
              <a:ext cx="1112039" cy="831269"/>
            </a:xfrm>
            <a:custGeom>
              <a:avLst/>
              <a:gdLst/>
              <a:ahLst/>
              <a:cxnLst/>
              <a:rect l="l" t="t" r="r" b="b"/>
              <a:pathLst>
                <a:path w="3525" h="2636" extrusionOk="0">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00" name="Google Shape;200;p18"/>
            <p:cNvSpPr/>
            <p:nvPr/>
          </p:nvSpPr>
          <p:spPr>
            <a:xfrm>
              <a:off x="1241608" y="1716775"/>
              <a:ext cx="473208" cy="496869"/>
            </a:xfrm>
            <a:custGeom>
              <a:avLst/>
              <a:gdLst/>
              <a:ahLst/>
              <a:cxnLst/>
              <a:rect l="l" t="t" r="r" b="b"/>
              <a:pathLst>
                <a:path w="1502" h="1576" extrusionOk="0">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A8D08C"/>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01" name="Google Shape;201;p18"/>
            <p:cNvSpPr/>
            <p:nvPr/>
          </p:nvSpPr>
          <p:spPr>
            <a:xfrm>
              <a:off x="3673311" y="2370592"/>
              <a:ext cx="929065" cy="714544"/>
            </a:xfrm>
            <a:custGeom>
              <a:avLst/>
              <a:gdLst/>
              <a:ahLst/>
              <a:cxnLst/>
              <a:rect l="l" t="t" r="r" b="b"/>
              <a:pathLst>
                <a:path w="2946" h="2265" extrusionOk="0">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A8D08C"/>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02" name="Google Shape;202;p18"/>
            <p:cNvSpPr/>
            <p:nvPr/>
          </p:nvSpPr>
          <p:spPr>
            <a:xfrm>
              <a:off x="3936730" y="2113482"/>
              <a:ext cx="869125" cy="552076"/>
            </a:xfrm>
            <a:custGeom>
              <a:avLst/>
              <a:gdLst/>
              <a:ahLst/>
              <a:cxnLst/>
              <a:rect l="l" t="t" r="r" b="b"/>
              <a:pathLst>
                <a:path w="2753" h="1749" extrusionOk="0">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03" name="Google Shape;203;p18"/>
            <p:cNvSpPr/>
            <p:nvPr/>
          </p:nvSpPr>
          <p:spPr>
            <a:xfrm>
              <a:off x="4228542" y="2645052"/>
              <a:ext cx="287079" cy="230295"/>
            </a:xfrm>
            <a:custGeom>
              <a:avLst/>
              <a:gdLst/>
              <a:ahLst/>
              <a:cxnLst/>
              <a:rect l="l" t="t" r="r" b="b"/>
              <a:pathLst>
                <a:path w="912" h="732" extrusionOk="0">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04" name="Google Shape;204;p18"/>
            <p:cNvSpPr/>
            <p:nvPr/>
          </p:nvSpPr>
          <p:spPr>
            <a:xfrm>
              <a:off x="4198573" y="2796478"/>
              <a:ext cx="279194" cy="302853"/>
            </a:xfrm>
            <a:custGeom>
              <a:avLst/>
              <a:gdLst/>
              <a:ahLst/>
              <a:cxnLst/>
              <a:rect l="l" t="t" r="r" b="b"/>
              <a:pathLst>
                <a:path w="884" h="962" extrusionOk="0">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05" name="Google Shape;205;p18"/>
            <p:cNvSpPr/>
            <p:nvPr/>
          </p:nvSpPr>
          <p:spPr>
            <a:xfrm>
              <a:off x="4089734" y="3036238"/>
              <a:ext cx="203480" cy="416423"/>
            </a:xfrm>
            <a:custGeom>
              <a:avLst/>
              <a:gdLst/>
              <a:ahLst/>
              <a:cxnLst/>
              <a:rect l="l" t="t" r="r" b="b"/>
              <a:pathLst>
                <a:path w="645" h="1321" extrusionOk="0">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06" name="Google Shape;206;p18"/>
            <p:cNvSpPr/>
            <p:nvPr/>
          </p:nvSpPr>
          <p:spPr>
            <a:xfrm>
              <a:off x="3395697" y="2436841"/>
              <a:ext cx="132499" cy="182974"/>
            </a:xfrm>
            <a:custGeom>
              <a:avLst/>
              <a:gdLst/>
              <a:ahLst/>
              <a:cxnLst/>
              <a:rect l="l" t="t" r="r" b="b"/>
              <a:pathLst>
                <a:path w="420" h="580" extrusionOk="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07" name="Google Shape;207;p18"/>
            <p:cNvSpPr/>
            <p:nvPr/>
          </p:nvSpPr>
          <p:spPr>
            <a:xfrm>
              <a:off x="1108526" y="4585203"/>
              <a:ext cx="99374" cy="165623"/>
            </a:xfrm>
            <a:custGeom>
              <a:avLst/>
              <a:gdLst/>
              <a:ahLst/>
              <a:cxnLst/>
              <a:rect l="l" t="t" r="r" b="b"/>
              <a:pathLst>
                <a:path w="315" h="525" extrusionOk="0">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08" name="Google Shape;208;p18"/>
            <p:cNvSpPr/>
            <p:nvPr/>
          </p:nvSpPr>
          <p:spPr>
            <a:xfrm>
              <a:off x="3930422" y="3026773"/>
              <a:ext cx="170355" cy="276039"/>
            </a:xfrm>
            <a:custGeom>
              <a:avLst/>
              <a:gdLst/>
              <a:ahLst/>
              <a:cxnLst/>
              <a:rect l="l" t="t" r="r" b="b"/>
              <a:pathLst>
                <a:path w="540" h="876" extrusionOk="0">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09" name="Google Shape;209;p18"/>
            <p:cNvSpPr/>
            <p:nvPr/>
          </p:nvSpPr>
          <p:spPr>
            <a:xfrm>
              <a:off x="3684354" y="2758622"/>
              <a:ext cx="452702" cy="194016"/>
            </a:xfrm>
            <a:custGeom>
              <a:avLst/>
              <a:gdLst/>
              <a:ahLst/>
              <a:cxnLst/>
              <a:rect l="l" t="t" r="r" b="b"/>
              <a:pathLst>
                <a:path w="1439" h="615" extrusionOk="0">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10" name="Google Shape;210;p18"/>
            <p:cNvSpPr/>
            <p:nvPr/>
          </p:nvSpPr>
          <p:spPr>
            <a:xfrm>
              <a:off x="1700036" y="2353241"/>
              <a:ext cx="61517" cy="70982"/>
            </a:xfrm>
            <a:custGeom>
              <a:avLst/>
              <a:gdLst/>
              <a:ahLst/>
              <a:cxnLst/>
              <a:rect l="l" t="t" r="r" b="b"/>
              <a:pathLst>
                <a:path w="192" h="225" extrusionOk="0">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11" name="Google Shape;211;p18"/>
            <p:cNvSpPr/>
            <p:nvPr/>
          </p:nvSpPr>
          <p:spPr>
            <a:xfrm>
              <a:off x="2097530" y="5418048"/>
              <a:ext cx="39434" cy="37856"/>
            </a:xfrm>
            <a:custGeom>
              <a:avLst/>
              <a:gdLst/>
              <a:ahLst/>
              <a:cxnLst/>
              <a:rect l="l" t="t" r="r" b="b"/>
              <a:pathLst>
                <a:path w="125" h="120" extrusionOk="0">
                  <a:moveTo>
                    <a:pt x="111" y="0"/>
                  </a:moveTo>
                  <a:lnTo>
                    <a:pt x="27" y="3"/>
                  </a:lnTo>
                  <a:lnTo>
                    <a:pt x="0" y="48"/>
                  </a:lnTo>
                  <a:lnTo>
                    <a:pt x="32" y="76"/>
                  </a:lnTo>
                  <a:lnTo>
                    <a:pt x="59" y="91"/>
                  </a:lnTo>
                  <a:lnTo>
                    <a:pt x="125" y="120"/>
                  </a:lnTo>
                  <a:lnTo>
                    <a:pt x="116" y="57"/>
                  </a:lnTo>
                  <a:lnTo>
                    <a:pt x="111" y="0"/>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12" name="Google Shape;212;p18"/>
            <p:cNvSpPr/>
            <p:nvPr/>
          </p:nvSpPr>
          <p:spPr>
            <a:xfrm>
              <a:off x="2084912" y="5241385"/>
              <a:ext cx="39434" cy="48899"/>
            </a:xfrm>
            <a:custGeom>
              <a:avLst/>
              <a:gdLst/>
              <a:ahLst/>
              <a:cxnLst/>
              <a:rect l="l" t="t" r="r" b="b"/>
              <a:pathLst>
                <a:path w="126" h="152" extrusionOk="0">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13" name="Google Shape;213;p18"/>
            <p:cNvSpPr/>
            <p:nvPr/>
          </p:nvSpPr>
          <p:spPr>
            <a:xfrm>
              <a:off x="2520262" y="4424313"/>
              <a:ext cx="28393" cy="25238"/>
            </a:xfrm>
            <a:custGeom>
              <a:avLst/>
              <a:gdLst/>
              <a:ahLst/>
              <a:cxnLst/>
              <a:rect l="l" t="t" r="r" b="b"/>
              <a:pathLst>
                <a:path w="92" h="80" extrusionOk="0">
                  <a:moveTo>
                    <a:pt x="0" y="29"/>
                  </a:moveTo>
                  <a:lnTo>
                    <a:pt x="45" y="80"/>
                  </a:lnTo>
                  <a:lnTo>
                    <a:pt x="92" y="35"/>
                  </a:lnTo>
                  <a:lnTo>
                    <a:pt x="35" y="0"/>
                  </a:lnTo>
                  <a:lnTo>
                    <a:pt x="0" y="29"/>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14" name="Google Shape;214;p18"/>
            <p:cNvSpPr/>
            <p:nvPr/>
          </p:nvSpPr>
          <p:spPr>
            <a:xfrm>
              <a:off x="1379832" y="5274508"/>
              <a:ext cx="20506" cy="20506"/>
            </a:xfrm>
            <a:custGeom>
              <a:avLst/>
              <a:gdLst/>
              <a:ahLst/>
              <a:cxnLst/>
              <a:rect l="l" t="t" r="r" b="b"/>
              <a:pathLst>
                <a:path w="65" h="66" extrusionOk="0">
                  <a:moveTo>
                    <a:pt x="0" y="15"/>
                  </a:moveTo>
                  <a:lnTo>
                    <a:pt x="29" y="66"/>
                  </a:lnTo>
                  <a:lnTo>
                    <a:pt x="65" y="56"/>
                  </a:lnTo>
                  <a:lnTo>
                    <a:pt x="60" y="9"/>
                  </a:lnTo>
                  <a:lnTo>
                    <a:pt x="26" y="0"/>
                  </a:lnTo>
                  <a:lnTo>
                    <a:pt x="0" y="15"/>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grpSp>
          <p:nvGrpSpPr>
            <p:cNvPr id="215" name="Google Shape;215;p18"/>
            <p:cNvGrpSpPr/>
            <p:nvPr/>
          </p:nvGrpSpPr>
          <p:grpSpPr>
            <a:xfrm>
              <a:off x="704722" y="5129391"/>
              <a:ext cx="351752" cy="739782"/>
              <a:chOff x="507" y="3356"/>
              <a:chExt cx="223" cy="469"/>
            </a:xfrm>
          </p:grpSpPr>
          <p:sp>
            <p:nvSpPr>
              <p:cNvPr id="216" name="Google Shape;216;p18"/>
              <p:cNvSpPr/>
              <p:nvPr/>
            </p:nvSpPr>
            <p:spPr>
              <a:xfrm>
                <a:off x="563" y="3436"/>
                <a:ext cx="13" cy="20"/>
              </a:xfrm>
              <a:custGeom>
                <a:avLst/>
                <a:gdLst/>
                <a:ahLst/>
                <a:cxnLst/>
                <a:rect l="l" t="t" r="r" b="b"/>
                <a:pathLst>
                  <a:path w="68" h="102" extrusionOk="0">
                    <a:moveTo>
                      <a:pt x="24" y="102"/>
                    </a:moveTo>
                    <a:lnTo>
                      <a:pt x="0" y="73"/>
                    </a:lnTo>
                    <a:lnTo>
                      <a:pt x="9" y="29"/>
                    </a:lnTo>
                    <a:lnTo>
                      <a:pt x="26" y="1"/>
                    </a:lnTo>
                    <a:lnTo>
                      <a:pt x="50" y="0"/>
                    </a:lnTo>
                    <a:lnTo>
                      <a:pt x="68" y="34"/>
                    </a:lnTo>
                    <a:lnTo>
                      <a:pt x="56" y="84"/>
                    </a:lnTo>
                    <a:lnTo>
                      <a:pt x="24" y="102"/>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17" name="Google Shape;217;p18"/>
              <p:cNvSpPr/>
              <p:nvPr/>
            </p:nvSpPr>
            <p:spPr>
              <a:xfrm>
                <a:off x="625" y="3480"/>
                <a:ext cx="15" cy="16"/>
              </a:xfrm>
              <a:custGeom>
                <a:avLst/>
                <a:gdLst/>
                <a:ahLst/>
                <a:cxnLst/>
                <a:rect l="l" t="t" r="r" b="b"/>
                <a:pathLst>
                  <a:path w="74" h="82" extrusionOk="0">
                    <a:moveTo>
                      <a:pt x="24" y="82"/>
                    </a:moveTo>
                    <a:lnTo>
                      <a:pt x="3" y="74"/>
                    </a:lnTo>
                    <a:lnTo>
                      <a:pt x="0" y="53"/>
                    </a:lnTo>
                    <a:lnTo>
                      <a:pt x="9" y="9"/>
                    </a:lnTo>
                    <a:lnTo>
                      <a:pt x="32" y="0"/>
                    </a:lnTo>
                    <a:lnTo>
                      <a:pt x="50" y="0"/>
                    </a:lnTo>
                    <a:lnTo>
                      <a:pt x="68" y="14"/>
                    </a:lnTo>
                    <a:lnTo>
                      <a:pt x="74" y="45"/>
                    </a:lnTo>
                    <a:lnTo>
                      <a:pt x="59" y="78"/>
                    </a:lnTo>
                    <a:lnTo>
                      <a:pt x="24" y="82"/>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18" name="Google Shape;218;p18"/>
              <p:cNvSpPr/>
              <p:nvPr/>
            </p:nvSpPr>
            <p:spPr>
              <a:xfrm>
                <a:off x="532" y="3356"/>
                <a:ext cx="18" cy="21"/>
              </a:xfrm>
              <a:custGeom>
                <a:avLst/>
                <a:gdLst/>
                <a:ahLst/>
                <a:cxnLst/>
                <a:rect l="l" t="t" r="r" b="b"/>
                <a:pathLst>
                  <a:path w="91" h="106" extrusionOk="0">
                    <a:moveTo>
                      <a:pt x="24" y="102"/>
                    </a:moveTo>
                    <a:lnTo>
                      <a:pt x="0" y="73"/>
                    </a:lnTo>
                    <a:lnTo>
                      <a:pt x="9" y="29"/>
                    </a:lnTo>
                    <a:lnTo>
                      <a:pt x="26" y="1"/>
                    </a:lnTo>
                    <a:lnTo>
                      <a:pt x="50" y="0"/>
                    </a:lnTo>
                    <a:lnTo>
                      <a:pt x="87" y="25"/>
                    </a:lnTo>
                    <a:lnTo>
                      <a:pt x="91" y="59"/>
                    </a:lnTo>
                    <a:lnTo>
                      <a:pt x="84" y="82"/>
                    </a:lnTo>
                    <a:lnTo>
                      <a:pt x="55" y="106"/>
                    </a:lnTo>
                    <a:lnTo>
                      <a:pt x="24" y="102"/>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19" name="Google Shape;219;p18"/>
              <p:cNvSpPr/>
              <p:nvPr/>
            </p:nvSpPr>
            <p:spPr>
              <a:xfrm>
                <a:off x="553" y="3482"/>
                <a:ext cx="11" cy="16"/>
              </a:xfrm>
              <a:custGeom>
                <a:avLst/>
                <a:gdLst/>
                <a:ahLst/>
                <a:cxnLst/>
                <a:rect l="l" t="t" r="r" b="b"/>
                <a:pathLst>
                  <a:path w="56" h="78" extrusionOk="0">
                    <a:moveTo>
                      <a:pt x="24" y="76"/>
                    </a:moveTo>
                    <a:lnTo>
                      <a:pt x="4" y="68"/>
                    </a:lnTo>
                    <a:lnTo>
                      <a:pt x="0" y="47"/>
                    </a:lnTo>
                    <a:lnTo>
                      <a:pt x="7" y="9"/>
                    </a:lnTo>
                    <a:lnTo>
                      <a:pt x="31" y="0"/>
                    </a:lnTo>
                    <a:lnTo>
                      <a:pt x="45" y="11"/>
                    </a:lnTo>
                    <a:lnTo>
                      <a:pt x="55" y="26"/>
                    </a:lnTo>
                    <a:lnTo>
                      <a:pt x="56" y="58"/>
                    </a:lnTo>
                    <a:lnTo>
                      <a:pt x="46" y="78"/>
                    </a:lnTo>
                    <a:lnTo>
                      <a:pt x="24" y="76"/>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20" name="Google Shape;220;p18"/>
              <p:cNvSpPr/>
              <p:nvPr/>
            </p:nvSpPr>
            <p:spPr>
              <a:xfrm>
                <a:off x="561" y="3521"/>
                <a:ext cx="12" cy="17"/>
              </a:xfrm>
              <a:custGeom>
                <a:avLst/>
                <a:gdLst/>
                <a:ahLst/>
                <a:cxnLst/>
                <a:rect l="l" t="t" r="r" b="b"/>
                <a:pathLst>
                  <a:path w="60" h="85" extrusionOk="0">
                    <a:moveTo>
                      <a:pt x="22" y="85"/>
                    </a:moveTo>
                    <a:lnTo>
                      <a:pt x="1" y="74"/>
                    </a:lnTo>
                    <a:lnTo>
                      <a:pt x="0" y="47"/>
                    </a:lnTo>
                    <a:lnTo>
                      <a:pt x="3" y="19"/>
                    </a:lnTo>
                    <a:lnTo>
                      <a:pt x="31" y="0"/>
                    </a:lnTo>
                    <a:lnTo>
                      <a:pt x="52" y="18"/>
                    </a:lnTo>
                    <a:lnTo>
                      <a:pt x="60" y="42"/>
                    </a:lnTo>
                    <a:lnTo>
                      <a:pt x="58" y="67"/>
                    </a:lnTo>
                    <a:lnTo>
                      <a:pt x="46" y="78"/>
                    </a:lnTo>
                    <a:lnTo>
                      <a:pt x="22" y="85"/>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21" name="Google Shape;221;p18"/>
              <p:cNvSpPr/>
              <p:nvPr/>
            </p:nvSpPr>
            <p:spPr>
              <a:xfrm>
                <a:off x="660" y="3454"/>
                <a:ext cx="12" cy="15"/>
              </a:xfrm>
              <a:custGeom>
                <a:avLst/>
                <a:gdLst/>
                <a:ahLst/>
                <a:cxnLst/>
                <a:rect l="l" t="t" r="r" b="b"/>
                <a:pathLst>
                  <a:path w="60" h="72" extrusionOk="0">
                    <a:moveTo>
                      <a:pt x="27" y="72"/>
                    </a:moveTo>
                    <a:lnTo>
                      <a:pt x="7" y="62"/>
                    </a:lnTo>
                    <a:lnTo>
                      <a:pt x="0" y="38"/>
                    </a:lnTo>
                    <a:lnTo>
                      <a:pt x="3" y="10"/>
                    </a:lnTo>
                    <a:lnTo>
                      <a:pt x="33" y="0"/>
                    </a:lnTo>
                    <a:lnTo>
                      <a:pt x="52" y="9"/>
                    </a:lnTo>
                    <a:lnTo>
                      <a:pt x="60" y="33"/>
                    </a:lnTo>
                    <a:lnTo>
                      <a:pt x="58" y="58"/>
                    </a:lnTo>
                    <a:lnTo>
                      <a:pt x="46" y="69"/>
                    </a:lnTo>
                    <a:lnTo>
                      <a:pt x="27" y="72"/>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22" name="Google Shape;222;p18"/>
              <p:cNvSpPr/>
              <p:nvPr/>
            </p:nvSpPr>
            <p:spPr>
              <a:xfrm>
                <a:off x="575" y="3509"/>
                <a:ext cx="11" cy="12"/>
              </a:xfrm>
              <a:custGeom>
                <a:avLst/>
                <a:gdLst/>
                <a:ahLst/>
                <a:cxnLst/>
                <a:rect l="l" t="t" r="r" b="b"/>
                <a:pathLst>
                  <a:path w="58" h="63" extrusionOk="0">
                    <a:moveTo>
                      <a:pt x="24" y="61"/>
                    </a:moveTo>
                    <a:lnTo>
                      <a:pt x="4" y="53"/>
                    </a:lnTo>
                    <a:lnTo>
                      <a:pt x="0" y="32"/>
                    </a:lnTo>
                    <a:lnTo>
                      <a:pt x="11" y="10"/>
                    </a:lnTo>
                    <a:lnTo>
                      <a:pt x="26" y="0"/>
                    </a:lnTo>
                    <a:lnTo>
                      <a:pt x="47" y="1"/>
                    </a:lnTo>
                    <a:lnTo>
                      <a:pt x="58" y="16"/>
                    </a:lnTo>
                    <a:lnTo>
                      <a:pt x="56" y="43"/>
                    </a:lnTo>
                    <a:lnTo>
                      <a:pt x="46" y="63"/>
                    </a:lnTo>
                    <a:lnTo>
                      <a:pt x="24" y="61"/>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23" name="Google Shape;223;p18"/>
              <p:cNvSpPr/>
              <p:nvPr/>
            </p:nvSpPr>
            <p:spPr>
              <a:xfrm>
                <a:off x="528" y="3412"/>
                <a:ext cx="12" cy="14"/>
              </a:xfrm>
              <a:custGeom>
                <a:avLst/>
                <a:gdLst/>
                <a:ahLst/>
                <a:cxnLst/>
                <a:rect l="l" t="t" r="r" b="b"/>
                <a:pathLst>
                  <a:path w="60" h="72" extrusionOk="0">
                    <a:moveTo>
                      <a:pt x="16" y="68"/>
                    </a:moveTo>
                    <a:lnTo>
                      <a:pt x="4" y="53"/>
                    </a:lnTo>
                    <a:lnTo>
                      <a:pt x="0" y="32"/>
                    </a:lnTo>
                    <a:lnTo>
                      <a:pt x="1" y="11"/>
                    </a:lnTo>
                    <a:lnTo>
                      <a:pt x="26" y="0"/>
                    </a:lnTo>
                    <a:lnTo>
                      <a:pt x="47" y="1"/>
                    </a:lnTo>
                    <a:lnTo>
                      <a:pt x="60" y="18"/>
                    </a:lnTo>
                    <a:lnTo>
                      <a:pt x="58" y="60"/>
                    </a:lnTo>
                    <a:lnTo>
                      <a:pt x="40" y="72"/>
                    </a:lnTo>
                    <a:lnTo>
                      <a:pt x="16" y="68"/>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24" name="Google Shape;224;p18"/>
              <p:cNvSpPr/>
              <p:nvPr/>
            </p:nvSpPr>
            <p:spPr>
              <a:xfrm>
                <a:off x="603" y="3524"/>
                <a:ext cx="11" cy="13"/>
              </a:xfrm>
              <a:custGeom>
                <a:avLst/>
                <a:gdLst/>
                <a:ahLst/>
                <a:cxnLst/>
                <a:rect l="l" t="t" r="r" b="b"/>
                <a:pathLst>
                  <a:path w="58" h="63" extrusionOk="0">
                    <a:moveTo>
                      <a:pt x="24" y="61"/>
                    </a:moveTo>
                    <a:lnTo>
                      <a:pt x="4" y="53"/>
                    </a:lnTo>
                    <a:lnTo>
                      <a:pt x="0" y="32"/>
                    </a:lnTo>
                    <a:lnTo>
                      <a:pt x="11" y="10"/>
                    </a:lnTo>
                    <a:lnTo>
                      <a:pt x="26" y="0"/>
                    </a:lnTo>
                    <a:lnTo>
                      <a:pt x="47" y="1"/>
                    </a:lnTo>
                    <a:lnTo>
                      <a:pt x="58" y="16"/>
                    </a:lnTo>
                    <a:lnTo>
                      <a:pt x="56" y="43"/>
                    </a:lnTo>
                    <a:lnTo>
                      <a:pt x="46" y="63"/>
                    </a:lnTo>
                    <a:lnTo>
                      <a:pt x="24" y="61"/>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25" name="Google Shape;225;p18"/>
              <p:cNvSpPr/>
              <p:nvPr/>
            </p:nvSpPr>
            <p:spPr>
              <a:xfrm>
                <a:off x="626" y="3429"/>
                <a:ext cx="12" cy="12"/>
              </a:xfrm>
              <a:custGeom>
                <a:avLst/>
                <a:gdLst/>
                <a:ahLst/>
                <a:cxnLst/>
                <a:rect l="l" t="t" r="r" b="b"/>
                <a:pathLst>
                  <a:path w="58" h="63" extrusionOk="0">
                    <a:moveTo>
                      <a:pt x="24" y="61"/>
                    </a:moveTo>
                    <a:lnTo>
                      <a:pt x="4" y="53"/>
                    </a:lnTo>
                    <a:lnTo>
                      <a:pt x="0" y="32"/>
                    </a:lnTo>
                    <a:lnTo>
                      <a:pt x="11" y="10"/>
                    </a:lnTo>
                    <a:lnTo>
                      <a:pt x="26" y="0"/>
                    </a:lnTo>
                    <a:lnTo>
                      <a:pt x="47" y="1"/>
                    </a:lnTo>
                    <a:lnTo>
                      <a:pt x="58" y="16"/>
                    </a:lnTo>
                    <a:lnTo>
                      <a:pt x="56" y="43"/>
                    </a:lnTo>
                    <a:lnTo>
                      <a:pt x="46" y="63"/>
                    </a:lnTo>
                    <a:lnTo>
                      <a:pt x="24" y="61"/>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26" name="Google Shape;226;p18"/>
              <p:cNvSpPr/>
              <p:nvPr/>
            </p:nvSpPr>
            <p:spPr>
              <a:xfrm>
                <a:off x="507" y="3440"/>
                <a:ext cx="11" cy="12"/>
              </a:xfrm>
              <a:custGeom>
                <a:avLst/>
                <a:gdLst/>
                <a:ahLst/>
                <a:cxnLst/>
                <a:rect l="l" t="t" r="r" b="b"/>
                <a:pathLst>
                  <a:path w="55" h="63" extrusionOk="0">
                    <a:moveTo>
                      <a:pt x="24" y="61"/>
                    </a:moveTo>
                    <a:lnTo>
                      <a:pt x="4" y="53"/>
                    </a:lnTo>
                    <a:lnTo>
                      <a:pt x="0" y="32"/>
                    </a:lnTo>
                    <a:lnTo>
                      <a:pt x="11" y="10"/>
                    </a:lnTo>
                    <a:lnTo>
                      <a:pt x="26" y="0"/>
                    </a:lnTo>
                    <a:lnTo>
                      <a:pt x="43" y="5"/>
                    </a:lnTo>
                    <a:lnTo>
                      <a:pt x="51" y="24"/>
                    </a:lnTo>
                    <a:lnTo>
                      <a:pt x="55" y="44"/>
                    </a:lnTo>
                    <a:lnTo>
                      <a:pt x="46" y="63"/>
                    </a:lnTo>
                    <a:lnTo>
                      <a:pt x="24" y="61"/>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27" name="Google Shape;227;p18"/>
              <p:cNvSpPr/>
              <p:nvPr/>
            </p:nvSpPr>
            <p:spPr>
              <a:xfrm>
                <a:off x="603" y="3564"/>
                <a:ext cx="15" cy="14"/>
              </a:xfrm>
              <a:custGeom>
                <a:avLst/>
                <a:gdLst/>
                <a:ahLst/>
                <a:cxnLst/>
                <a:rect l="l" t="t" r="r" b="b"/>
                <a:pathLst>
                  <a:path w="75" h="73" extrusionOk="0">
                    <a:moveTo>
                      <a:pt x="21" y="73"/>
                    </a:moveTo>
                    <a:lnTo>
                      <a:pt x="3" y="55"/>
                    </a:lnTo>
                    <a:lnTo>
                      <a:pt x="0" y="27"/>
                    </a:lnTo>
                    <a:lnTo>
                      <a:pt x="18" y="0"/>
                    </a:lnTo>
                    <a:lnTo>
                      <a:pt x="43" y="1"/>
                    </a:lnTo>
                    <a:lnTo>
                      <a:pt x="64" y="2"/>
                    </a:lnTo>
                    <a:lnTo>
                      <a:pt x="75" y="17"/>
                    </a:lnTo>
                    <a:lnTo>
                      <a:pt x="73" y="44"/>
                    </a:lnTo>
                    <a:lnTo>
                      <a:pt x="46" y="73"/>
                    </a:lnTo>
                    <a:lnTo>
                      <a:pt x="21" y="73"/>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28" name="Google Shape;228;p18"/>
              <p:cNvSpPr/>
              <p:nvPr/>
            </p:nvSpPr>
            <p:spPr>
              <a:xfrm>
                <a:off x="558" y="3603"/>
                <a:ext cx="13" cy="17"/>
              </a:xfrm>
              <a:custGeom>
                <a:avLst/>
                <a:gdLst/>
                <a:ahLst/>
                <a:cxnLst/>
                <a:rect l="l" t="t" r="r" b="b"/>
                <a:pathLst>
                  <a:path w="65" h="82" extrusionOk="0">
                    <a:moveTo>
                      <a:pt x="12" y="82"/>
                    </a:moveTo>
                    <a:lnTo>
                      <a:pt x="0" y="61"/>
                    </a:lnTo>
                    <a:lnTo>
                      <a:pt x="7" y="32"/>
                    </a:lnTo>
                    <a:lnTo>
                      <a:pt x="18" y="10"/>
                    </a:lnTo>
                    <a:lnTo>
                      <a:pt x="33" y="0"/>
                    </a:lnTo>
                    <a:lnTo>
                      <a:pt x="54" y="1"/>
                    </a:lnTo>
                    <a:lnTo>
                      <a:pt x="65" y="16"/>
                    </a:lnTo>
                    <a:lnTo>
                      <a:pt x="57" y="46"/>
                    </a:lnTo>
                    <a:lnTo>
                      <a:pt x="37" y="76"/>
                    </a:lnTo>
                    <a:lnTo>
                      <a:pt x="12" y="82"/>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29" name="Google Shape;229;p18"/>
              <p:cNvSpPr/>
              <p:nvPr/>
            </p:nvSpPr>
            <p:spPr>
              <a:xfrm>
                <a:off x="638" y="3806"/>
                <a:ext cx="15" cy="19"/>
              </a:xfrm>
              <a:custGeom>
                <a:avLst/>
                <a:gdLst/>
                <a:ahLst/>
                <a:cxnLst/>
                <a:rect l="l" t="t" r="r" b="b"/>
                <a:pathLst>
                  <a:path w="73" h="93" extrusionOk="0">
                    <a:moveTo>
                      <a:pt x="22" y="90"/>
                    </a:moveTo>
                    <a:lnTo>
                      <a:pt x="0" y="72"/>
                    </a:lnTo>
                    <a:lnTo>
                      <a:pt x="1" y="39"/>
                    </a:lnTo>
                    <a:lnTo>
                      <a:pt x="12" y="14"/>
                    </a:lnTo>
                    <a:lnTo>
                      <a:pt x="30" y="0"/>
                    </a:lnTo>
                    <a:lnTo>
                      <a:pt x="54" y="0"/>
                    </a:lnTo>
                    <a:lnTo>
                      <a:pt x="67" y="18"/>
                    </a:lnTo>
                    <a:lnTo>
                      <a:pt x="73" y="42"/>
                    </a:lnTo>
                    <a:lnTo>
                      <a:pt x="70" y="77"/>
                    </a:lnTo>
                    <a:lnTo>
                      <a:pt x="51" y="93"/>
                    </a:lnTo>
                    <a:lnTo>
                      <a:pt x="22" y="90"/>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30" name="Google Shape;230;p18"/>
              <p:cNvSpPr/>
              <p:nvPr/>
            </p:nvSpPr>
            <p:spPr>
              <a:xfrm>
                <a:off x="718" y="3609"/>
                <a:ext cx="12" cy="13"/>
              </a:xfrm>
              <a:custGeom>
                <a:avLst/>
                <a:gdLst/>
                <a:ahLst/>
                <a:cxnLst/>
                <a:rect l="l" t="t" r="r" b="b"/>
                <a:pathLst>
                  <a:path w="58" h="63" extrusionOk="0">
                    <a:moveTo>
                      <a:pt x="24" y="61"/>
                    </a:moveTo>
                    <a:lnTo>
                      <a:pt x="4" y="53"/>
                    </a:lnTo>
                    <a:lnTo>
                      <a:pt x="0" y="32"/>
                    </a:lnTo>
                    <a:lnTo>
                      <a:pt x="11" y="10"/>
                    </a:lnTo>
                    <a:lnTo>
                      <a:pt x="26" y="0"/>
                    </a:lnTo>
                    <a:lnTo>
                      <a:pt x="47" y="1"/>
                    </a:lnTo>
                    <a:lnTo>
                      <a:pt x="58" y="16"/>
                    </a:lnTo>
                    <a:lnTo>
                      <a:pt x="56" y="43"/>
                    </a:lnTo>
                    <a:lnTo>
                      <a:pt x="46" y="63"/>
                    </a:lnTo>
                    <a:lnTo>
                      <a:pt x="24" y="61"/>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grpSp>
        <p:sp>
          <p:nvSpPr>
            <p:cNvPr id="231" name="Google Shape;231;p18"/>
            <p:cNvSpPr/>
            <p:nvPr/>
          </p:nvSpPr>
          <p:spPr>
            <a:xfrm>
              <a:off x="1655869" y="1965210"/>
              <a:ext cx="42589" cy="37856"/>
            </a:xfrm>
            <a:custGeom>
              <a:avLst/>
              <a:gdLst/>
              <a:ahLst/>
              <a:cxnLst/>
              <a:rect l="l" t="t" r="r" b="b"/>
              <a:pathLst>
                <a:path w="135" h="117" extrusionOk="0">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grpSp>
          <p:nvGrpSpPr>
            <p:cNvPr id="232" name="Google Shape;232;p18"/>
            <p:cNvGrpSpPr/>
            <p:nvPr/>
          </p:nvGrpSpPr>
          <p:grpSpPr>
            <a:xfrm>
              <a:off x="1015462" y="3780750"/>
              <a:ext cx="53630" cy="56785"/>
              <a:chOff x="7728" y="10782"/>
              <a:chExt cx="2776" cy="2978"/>
            </a:xfrm>
          </p:grpSpPr>
          <p:sp>
            <p:nvSpPr>
              <p:cNvPr id="233" name="Google Shape;233;p18"/>
              <p:cNvSpPr/>
              <p:nvPr/>
            </p:nvSpPr>
            <p:spPr>
              <a:xfrm>
                <a:off x="7728" y="10800"/>
                <a:ext cx="2776" cy="2960"/>
              </a:xfrm>
              <a:custGeom>
                <a:avLst/>
                <a:gdLst/>
                <a:ahLst/>
                <a:cxnLst/>
                <a:rect l="l" t="t" r="r" b="b"/>
                <a:pathLst>
                  <a:path w="2776" h="2960" extrusionOk="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34" name="Google Shape;234;p18"/>
              <p:cNvSpPr/>
              <p:nvPr/>
            </p:nvSpPr>
            <p:spPr>
              <a:xfrm>
                <a:off x="7825" y="10782"/>
                <a:ext cx="566" cy="459"/>
              </a:xfrm>
              <a:custGeom>
                <a:avLst/>
                <a:gdLst/>
                <a:ahLst/>
                <a:cxnLst/>
                <a:rect l="l" t="t" r="r" b="b"/>
                <a:pathLst>
                  <a:path w="566" h="459" extrusionOk="0">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grpSp>
        <p:grpSp>
          <p:nvGrpSpPr>
            <p:cNvPr id="235" name="Google Shape;235;p18"/>
            <p:cNvGrpSpPr/>
            <p:nvPr/>
          </p:nvGrpSpPr>
          <p:grpSpPr>
            <a:xfrm>
              <a:off x="712609" y="3709769"/>
              <a:ext cx="321781" cy="64672"/>
              <a:chOff x="512" y="2456"/>
              <a:chExt cx="204" cy="41"/>
            </a:xfrm>
          </p:grpSpPr>
          <p:sp>
            <p:nvSpPr>
              <p:cNvPr id="236" name="Google Shape;236;p18"/>
              <p:cNvSpPr/>
              <p:nvPr/>
            </p:nvSpPr>
            <p:spPr>
              <a:xfrm>
                <a:off x="707" y="2485"/>
                <a:ext cx="9" cy="12"/>
              </a:xfrm>
              <a:custGeom>
                <a:avLst/>
                <a:gdLst/>
                <a:ahLst/>
                <a:cxnLst/>
                <a:rect l="l" t="t" r="r" b="b"/>
                <a:pathLst>
                  <a:path w="740" h="922" extrusionOk="0">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grpSp>
            <p:nvGrpSpPr>
              <p:cNvPr id="237" name="Google Shape;237;p18"/>
              <p:cNvGrpSpPr/>
              <p:nvPr/>
            </p:nvGrpSpPr>
            <p:grpSpPr>
              <a:xfrm>
                <a:off x="512" y="2456"/>
                <a:ext cx="12" cy="4"/>
                <a:chOff x="2478" y="4937"/>
                <a:chExt cx="10011" cy="3255"/>
              </a:xfrm>
            </p:grpSpPr>
            <p:sp>
              <p:nvSpPr>
                <p:cNvPr id="238" name="Google Shape;238;p18"/>
                <p:cNvSpPr/>
                <p:nvPr/>
              </p:nvSpPr>
              <p:spPr>
                <a:xfrm>
                  <a:off x="2478" y="5266"/>
                  <a:ext cx="9335" cy="2926"/>
                </a:xfrm>
                <a:custGeom>
                  <a:avLst/>
                  <a:gdLst/>
                  <a:ahLst/>
                  <a:cxnLst/>
                  <a:rect l="l" t="t" r="r" b="b"/>
                  <a:pathLst>
                    <a:path w="9335" h="2926" extrusionOk="0">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39" name="Google Shape;239;p18"/>
                <p:cNvSpPr/>
                <p:nvPr/>
              </p:nvSpPr>
              <p:spPr>
                <a:xfrm>
                  <a:off x="10752" y="4937"/>
                  <a:ext cx="1737" cy="1545"/>
                </a:xfrm>
                <a:custGeom>
                  <a:avLst/>
                  <a:gdLst/>
                  <a:ahLst/>
                  <a:cxnLst/>
                  <a:rect l="l" t="t" r="r" b="b"/>
                  <a:pathLst>
                    <a:path w="1737" h="1545" extrusionOk="0">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9525" cap="flat" cmpd="sng">
                  <a:solidFill>
                    <a:srgbClr val="FFFFFF"/>
                  </a:solidFill>
                  <a:prstDash val="solid"/>
                  <a:round/>
                  <a:headEnd type="none" w="sm" len="sm"/>
                  <a:tailEnd type="none" w="sm" len="sm"/>
                </a:ln>
                <a:effectLst>
                  <a:outerShdw dist="28398" dir="6993903" algn="ctr" rotWithShape="0">
                    <a:srgbClr val="B2B2B2">
                      <a:alpha val="49803"/>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grpSp>
        </p:grpSp>
        <p:sp>
          <p:nvSpPr>
            <p:cNvPr id="240" name="Google Shape;240;p18"/>
            <p:cNvSpPr/>
            <p:nvPr/>
          </p:nvSpPr>
          <p:spPr>
            <a:xfrm>
              <a:off x="1720541" y="3897475"/>
              <a:ext cx="733472" cy="689307"/>
            </a:xfrm>
            <a:custGeom>
              <a:avLst/>
              <a:gdLst/>
              <a:ahLst/>
              <a:cxnLst/>
              <a:rect l="l" t="t" r="r" b="b"/>
              <a:pathLst>
                <a:path w="2324" h="2186" extrusionOk="0">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41" name="Google Shape;241;p18"/>
            <p:cNvSpPr/>
            <p:nvPr/>
          </p:nvSpPr>
          <p:spPr>
            <a:xfrm>
              <a:off x="1614858" y="4011045"/>
              <a:ext cx="1329714" cy="1137277"/>
            </a:xfrm>
            <a:custGeom>
              <a:avLst/>
              <a:gdLst/>
              <a:ahLst/>
              <a:cxnLst/>
              <a:rect l="l" t="t" r="r" b="b"/>
              <a:pathLst>
                <a:path w="4215" h="3605" extrusionOk="0">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242" name="Google Shape;242;p18"/>
            <p:cNvSpPr/>
            <p:nvPr/>
          </p:nvSpPr>
          <p:spPr>
            <a:xfrm>
              <a:off x="1499771" y="5023482"/>
              <a:ext cx="164317" cy="164317"/>
            </a:xfrm>
            <a:prstGeom prst="ellipse">
              <a:avLst/>
            </a:prstGeom>
            <a:solidFill>
              <a:srgbClr val="FFFF00"/>
            </a:solidFill>
            <a:ln w="381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43" name="Google Shape;243;p18"/>
            <p:cNvSpPr/>
            <p:nvPr/>
          </p:nvSpPr>
          <p:spPr>
            <a:xfrm>
              <a:off x="2861830" y="4697418"/>
              <a:ext cx="1525599" cy="288705"/>
            </a:xfrm>
            <a:prstGeom prst="rect">
              <a:avLst/>
            </a:prstGeom>
            <a:solidFill>
              <a:srgbClr val="2F5496"/>
            </a:solid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900"/>
                <a:buFont typeface="Calibri"/>
                <a:buNone/>
              </a:pPr>
              <a:r>
                <a:rPr lang="en" sz="900" b="0" i="0" u="none" strike="noStrike" cap="none">
                  <a:solidFill>
                    <a:srgbClr val="FFFFFF"/>
                  </a:solidFill>
                  <a:latin typeface="Calibri"/>
                  <a:ea typeface="Calibri"/>
                  <a:cs typeface="Calibri"/>
                  <a:sym typeface="Calibri"/>
                </a:rPr>
                <a:t>Existing Presence</a:t>
              </a:r>
              <a:endParaRPr sz="1100"/>
            </a:p>
          </p:txBody>
        </p:sp>
        <p:sp>
          <p:nvSpPr>
            <p:cNvPr id="244" name="Google Shape;244;p18"/>
            <p:cNvSpPr/>
            <p:nvPr/>
          </p:nvSpPr>
          <p:spPr>
            <a:xfrm>
              <a:off x="2861830" y="5019268"/>
              <a:ext cx="1525599" cy="288705"/>
            </a:xfrm>
            <a:prstGeom prst="rect">
              <a:avLst/>
            </a:prstGeom>
            <a:solidFill>
              <a:srgbClr val="A8D08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Calibri"/>
                <a:buNone/>
              </a:pPr>
              <a:r>
                <a:rPr lang="en" sz="900" b="0" i="0" u="none" strike="noStrike" cap="none">
                  <a:solidFill>
                    <a:srgbClr val="000000"/>
                  </a:solidFill>
                  <a:latin typeface="Calibri"/>
                  <a:ea typeface="Calibri"/>
                  <a:cs typeface="Calibri"/>
                  <a:sym typeface="Calibri"/>
                </a:rPr>
                <a:t>Plan for expansion</a:t>
              </a:r>
              <a:endParaRPr sz="1100"/>
            </a:p>
          </p:txBody>
        </p:sp>
        <p:sp>
          <p:nvSpPr>
            <p:cNvPr id="245" name="Google Shape;245;p18"/>
            <p:cNvSpPr/>
            <p:nvPr/>
          </p:nvSpPr>
          <p:spPr>
            <a:xfrm>
              <a:off x="2857087" y="5417348"/>
              <a:ext cx="164317" cy="164317"/>
            </a:xfrm>
            <a:prstGeom prst="ellipse">
              <a:avLst/>
            </a:prstGeom>
            <a:solidFill>
              <a:srgbClr val="FFFF00"/>
            </a:solidFill>
            <a:ln w="381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46" name="Google Shape;246;p18"/>
            <p:cNvSpPr txBox="1"/>
            <p:nvPr/>
          </p:nvSpPr>
          <p:spPr>
            <a:xfrm>
              <a:off x="3040049" y="5355009"/>
              <a:ext cx="1625574" cy="307777"/>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Headquarter</a:t>
              </a:r>
              <a:endParaRPr sz="1100"/>
            </a:p>
          </p:txBody>
        </p:sp>
        <p:sp>
          <p:nvSpPr>
            <p:cNvPr id="247" name="Google Shape;247;p18"/>
            <p:cNvSpPr txBox="1"/>
            <p:nvPr/>
          </p:nvSpPr>
          <p:spPr>
            <a:xfrm>
              <a:off x="3051480" y="5620518"/>
              <a:ext cx="1625574" cy="307777"/>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Sales Office</a:t>
              </a:r>
              <a:endParaRPr sz="1100"/>
            </a:p>
          </p:txBody>
        </p:sp>
        <p:sp>
          <p:nvSpPr>
            <p:cNvPr id="248" name="Google Shape;248;p18"/>
            <p:cNvSpPr/>
            <p:nvPr/>
          </p:nvSpPr>
          <p:spPr>
            <a:xfrm>
              <a:off x="1060010" y="3327777"/>
              <a:ext cx="164317" cy="164317"/>
            </a:xfrm>
            <a:prstGeom prst="ellipse">
              <a:avLst/>
            </a:prstGeom>
            <a:solidFill>
              <a:schemeClr val="lt1"/>
            </a:solidFill>
            <a:ln w="381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49" name="Google Shape;249;p18"/>
            <p:cNvSpPr/>
            <p:nvPr/>
          </p:nvSpPr>
          <p:spPr>
            <a:xfrm>
              <a:off x="1669503" y="2319190"/>
              <a:ext cx="164317" cy="164317"/>
            </a:xfrm>
            <a:prstGeom prst="ellipse">
              <a:avLst/>
            </a:prstGeom>
            <a:solidFill>
              <a:schemeClr val="lt1"/>
            </a:solidFill>
            <a:ln w="381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50" name="Google Shape;250;p18"/>
            <p:cNvSpPr/>
            <p:nvPr/>
          </p:nvSpPr>
          <p:spPr>
            <a:xfrm>
              <a:off x="2830639" y="2803200"/>
              <a:ext cx="164317" cy="164317"/>
            </a:xfrm>
            <a:prstGeom prst="ellipse">
              <a:avLst/>
            </a:prstGeom>
            <a:solidFill>
              <a:schemeClr val="lt1"/>
            </a:solidFill>
            <a:ln w="381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51" name="Google Shape;251;p18"/>
            <p:cNvSpPr/>
            <p:nvPr/>
          </p:nvSpPr>
          <p:spPr>
            <a:xfrm>
              <a:off x="2857087" y="5673245"/>
              <a:ext cx="164317" cy="164317"/>
            </a:xfrm>
            <a:prstGeom prst="ellipse">
              <a:avLst/>
            </a:prstGeom>
            <a:solidFill>
              <a:schemeClr val="lt1"/>
            </a:solidFill>
            <a:ln w="381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grpSp>
      <p:cxnSp>
        <p:nvCxnSpPr>
          <p:cNvPr id="252" name="Google Shape;252;p18"/>
          <p:cNvCxnSpPr/>
          <p:nvPr/>
        </p:nvCxnSpPr>
        <p:spPr>
          <a:xfrm>
            <a:off x="4313075" y="806214"/>
            <a:ext cx="0" cy="3854427"/>
          </a:xfrm>
          <a:prstGeom prst="straightConnector1">
            <a:avLst/>
          </a:prstGeom>
          <a:noFill/>
          <a:ln w="12700" cap="flat" cmpd="sng">
            <a:solidFill>
              <a:srgbClr val="478FCC"/>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53"/>
        <p:cNvGrpSpPr/>
        <p:nvPr/>
      </p:nvGrpSpPr>
      <p:grpSpPr>
        <a:xfrm>
          <a:off x="0" y="0"/>
          <a:ext cx="0" cy="0"/>
          <a:chOff x="0" y="0"/>
          <a:chExt cx="0" cy="0"/>
        </a:xfrm>
      </p:grpSpPr>
      <p:sp>
        <p:nvSpPr>
          <p:cNvPr id="254" name="Google Shape;254;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5" name="Google Shape;255;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6" name="Google Shape;256;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57" name="Google Shape;257;p19"/>
          <p:cNvSpPr txBox="1">
            <a:spLocks noGrp="1"/>
          </p:cNvSpPr>
          <p:nvPr>
            <p:ph type="title"/>
          </p:nvPr>
        </p:nvSpPr>
        <p:spPr>
          <a:xfrm>
            <a:off x="369725" y="273844"/>
            <a:ext cx="7886700" cy="34897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258" name="Google Shape;258;p19" descr="A close up of a logo&#10;&#10;Description automatically generated"/>
          <p:cNvPicPr preferRelativeResize="0"/>
          <p:nvPr/>
        </p:nvPicPr>
        <p:blipFill rotWithShape="1">
          <a:blip r:embed="rId2">
            <a:alphaModFix/>
          </a:blip>
          <a:srcRect/>
          <a:stretch/>
        </p:blipFill>
        <p:spPr>
          <a:xfrm>
            <a:off x="7580167" y="3367561"/>
            <a:ext cx="1179368" cy="1179368"/>
          </a:xfrm>
          <a:prstGeom prst="rect">
            <a:avLst/>
          </a:prstGeom>
          <a:noFill/>
          <a:ln>
            <a:noFill/>
          </a:ln>
        </p:spPr>
      </p:pic>
      <p:pic>
        <p:nvPicPr>
          <p:cNvPr id="259" name="Google Shape;259;p19" descr="A close up of a logo&#10;&#10;Description automatically generated"/>
          <p:cNvPicPr preferRelativeResize="0"/>
          <p:nvPr/>
        </p:nvPicPr>
        <p:blipFill rotWithShape="1">
          <a:blip r:embed="rId2">
            <a:alphaModFix/>
          </a:blip>
          <a:srcRect/>
          <a:stretch/>
        </p:blipFill>
        <p:spPr>
          <a:xfrm>
            <a:off x="4694266" y="3387235"/>
            <a:ext cx="1179368" cy="1179368"/>
          </a:xfrm>
          <a:prstGeom prst="rect">
            <a:avLst/>
          </a:prstGeom>
          <a:noFill/>
          <a:ln>
            <a:noFill/>
          </a:ln>
        </p:spPr>
      </p:pic>
      <p:pic>
        <p:nvPicPr>
          <p:cNvPr id="260" name="Google Shape;260;p19" descr="A close up of a logo&#10;&#10;Description automatically generated"/>
          <p:cNvPicPr preferRelativeResize="0"/>
          <p:nvPr/>
        </p:nvPicPr>
        <p:blipFill rotWithShape="1">
          <a:blip r:embed="rId2">
            <a:alphaModFix/>
          </a:blip>
          <a:srcRect/>
          <a:stretch/>
        </p:blipFill>
        <p:spPr>
          <a:xfrm>
            <a:off x="365414" y="884477"/>
            <a:ext cx="1179368" cy="1179368"/>
          </a:xfrm>
          <a:prstGeom prst="rect">
            <a:avLst/>
          </a:prstGeom>
          <a:noFill/>
          <a:ln>
            <a:noFill/>
          </a:ln>
        </p:spPr>
      </p:pic>
      <p:sp>
        <p:nvSpPr>
          <p:cNvPr id="261" name="Google Shape;261;p19"/>
          <p:cNvSpPr txBox="1"/>
          <p:nvPr/>
        </p:nvSpPr>
        <p:spPr>
          <a:xfrm>
            <a:off x="400916" y="1261845"/>
            <a:ext cx="1108364"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BWDisrupt TechTors</a:t>
            </a:r>
            <a:endParaRPr sz="900">
              <a:solidFill>
                <a:schemeClr val="dk1"/>
              </a:solidFill>
              <a:latin typeface="Open Sans"/>
              <a:ea typeface="Open Sans"/>
              <a:cs typeface="Open Sans"/>
              <a:sym typeface="Open Sans"/>
            </a:endParaRPr>
          </a:p>
        </p:txBody>
      </p:sp>
      <p:pic>
        <p:nvPicPr>
          <p:cNvPr id="262" name="Google Shape;262;p19" descr="A close up of a logo&#10;&#10;Description automatically generated"/>
          <p:cNvPicPr preferRelativeResize="0"/>
          <p:nvPr/>
        </p:nvPicPr>
        <p:blipFill rotWithShape="1">
          <a:blip r:embed="rId2">
            <a:alphaModFix/>
          </a:blip>
          <a:srcRect/>
          <a:stretch/>
        </p:blipFill>
        <p:spPr>
          <a:xfrm>
            <a:off x="1808365" y="884477"/>
            <a:ext cx="1179368" cy="1179368"/>
          </a:xfrm>
          <a:prstGeom prst="rect">
            <a:avLst/>
          </a:prstGeom>
          <a:noFill/>
          <a:ln>
            <a:noFill/>
          </a:ln>
        </p:spPr>
      </p:pic>
      <p:sp>
        <p:nvSpPr>
          <p:cNvPr id="263" name="Google Shape;263;p19"/>
          <p:cNvSpPr txBox="1"/>
          <p:nvPr/>
        </p:nvSpPr>
        <p:spPr>
          <a:xfrm>
            <a:off x="1827415" y="1261845"/>
            <a:ext cx="1108364" cy="369332"/>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AgroWorld</a:t>
            </a:r>
            <a:endParaRPr sz="900">
              <a:solidFill>
                <a:schemeClr val="dk1"/>
              </a:solidFill>
              <a:latin typeface="Open Sans"/>
              <a:ea typeface="Open Sans"/>
              <a:cs typeface="Open Sans"/>
              <a:sym typeface="Open Sans"/>
            </a:endParaRPr>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2018</a:t>
            </a:r>
            <a:endParaRPr sz="1100"/>
          </a:p>
        </p:txBody>
      </p:sp>
      <p:pic>
        <p:nvPicPr>
          <p:cNvPr id="264" name="Google Shape;264;p19" descr="A close up of a logo&#10;&#10;Description automatically generated"/>
          <p:cNvPicPr preferRelativeResize="0"/>
          <p:nvPr/>
        </p:nvPicPr>
        <p:blipFill rotWithShape="1">
          <a:blip r:embed="rId2">
            <a:alphaModFix/>
          </a:blip>
          <a:srcRect/>
          <a:stretch/>
        </p:blipFill>
        <p:spPr>
          <a:xfrm>
            <a:off x="3251315" y="884477"/>
            <a:ext cx="1179368" cy="1179368"/>
          </a:xfrm>
          <a:prstGeom prst="rect">
            <a:avLst/>
          </a:prstGeom>
          <a:noFill/>
          <a:ln>
            <a:noFill/>
          </a:ln>
        </p:spPr>
      </p:pic>
      <p:sp>
        <p:nvSpPr>
          <p:cNvPr id="265" name="Google Shape;265;p19"/>
          <p:cNvSpPr txBox="1"/>
          <p:nvPr/>
        </p:nvSpPr>
        <p:spPr>
          <a:xfrm>
            <a:off x="3286816" y="1116371"/>
            <a:ext cx="1108364"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Indian AgriBusiness Excellence </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2018</a:t>
            </a:r>
            <a:endParaRPr sz="1100"/>
          </a:p>
        </p:txBody>
      </p:sp>
      <p:pic>
        <p:nvPicPr>
          <p:cNvPr id="266" name="Google Shape;266;p19" descr="A close up of a logo&#10;&#10;Description automatically generated"/>
          <p:cNvPicPr preferRelativeResize="0"/>
          <p:nvPr/>
        </p:nvPicPr>
        <p:blipFill rotWithShape="1">
          <a:blip r:embed="rId2">
            <a:alphaModFix/>
          </a:blip>
          <a:srcRect/>
          <a:stretch/>
        </p:blipFill>
        <p:spPr>
          <a:xfrm>
            <a:off x="4694266" y="884477"/>
            <a:ext cx="1179368" cy="1179368"/>
          </a:xfrm>
          <a:prstGeom prst="rect">
            <a:avLst/>
          </a:prstGeom>
          <a:noFill/>
          <a:ln>
            <a:noFill/>
          </a:ln>
        </p:spPr>
      </p:pic>
      <p:sp>
        <p:nvSpPr>
          <p:cNvPr id="267" name="Google Shape;267;p19"/>
          <p:cNvSpPr txBox="1"/>
          <p:nvPr/>
        </p:nvSpPr>
        <p:spPr>
          <a:xfrm>
            <a:off x="4729767" y="1120272"/>
            <a:ext cx="1108364"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Deloitte Technology Fast</a:t>
            </a:r>
            <a:endParaRPr sz="1100"/>
          </a:p>
          <a:p>
            <a:pPr marL="0" marR="0" lvl="0" indent="0" algn="ctr" rtl="0">
              <a:spcBef>
                <a:spcPts val="0"/>
              </a:spcBef>
              <a:spcAft>
                <a:spcPts val="0"/>
              </a:spcAft>
              <a:buNone/>
            </a:pPr>
            <a:r>
              <a:rPr lang="en" sz="900">
                <a:solidFill>
                  <a:schemeClr val="dk1"/>
                </a:solidFill>
                <a:latin typeface="Open Sans"/>
                <a:ea typeface="Open Sans"/>
                <a:cs typeface="Open Sans"/>
                <a:sym typeface="Open Sans"/>
              </a:rPr>
              <a:t>50 Award</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2018</a:t>
            </a:r>
            <a:endParaRPr sz="1100"/>
          </a:p>
        </p:txBody>
      </p:sp>
      <p:pic>
        <p:nvPicPr>
          <p:cNvPr id="268" name="Google Shape;268;p19" descr="A close up of a logo&#10;&#10;Description automatically generated"/>
          <p:cNvPicPr preferRelativeResize="0"/>
          <p:nvPr/>
        </p:nvPicPr>
        <p:blipFill rotWithShape="1">
          <a:blip r:embed="rId2">
            <a:alphaModFix/>
          </a:blip>
          <a:srcRect/>
          <a:stretch/>
        </p:blipFill>
        <p:spPr>
          <a:xfrm>
            <a:off x="6137216" y="884477"/>
            <a:ext cx="1179368" cy="1179368"/>
          </a:xfrm>
          <a:prstGeom prst="rect">
            <a:avLst/>
          </a:prstGeom>
          <a:noFill/>
          <a:ln>
            <a:noFill/>
          </a:ln>
        </p:spPr>
      </p:pic>
      <p:sp>
        <p:nvSpPr>
          <p:cNvPr id="269" name="Google Shape;269;p19"/>
          <p:cNvSpPr txBox="1"/>
          <p:nvPr/>
        </p:nvSpPr>
        <p:spPr>
          <a:xfrm>
            <a:off x="6172717" y="1220179"/>
            <a:ext cx="1108364" cy="50783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800">
                <a:solidFill>
                  <a:schemeClr val="dk1"/>
                </a:solidFill>
                <a:latin typeface="Open Sans"/>
                <a:ea typeface="Open Sans"/>
                <a:cs typeface="Open Sans"/>
                <a:sym typeface="Open Sans"/>
              </a:rPr>
              <a:t>Aegis Graham Bell </a:t>
            </a:r>
            <a:r>
              <a:rPr lang="en" sz="900">
                <a:solidFill>
                  <a:schemeClr val="dk1"/>
                </a:solidFill>
                <a:latin typeface="Open Sans"/>
                <a:ea typeface="Open Sans"/>
                <a:cs typeface="Open Sans"/>
                <a:sym typeface="Open Sans"/>
              </a:rPr>
              <a:t>Award </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2017</a:t>
            </a:r>
            <a:endParaRPr sz="1100"/>
          </a:p>
        </p:txBody>
      </p:sp>
      <p:pic>
        <p:nvPicPr>
          <p:cNvPr id="270" name="Google Shape;270;p19" descr="A close up of a logo&#10;&#10;Description automatically generated"/>
          <p:cNvPicPr preferRelativeResize="0"/>
          <p:nvPr/>
        </p:nvPicPr>
        <p:blipFill rotWithShape="1">
          <a:blip r:embed="rId2">
            <a:alphaModFix/>
          </a:blip>
          <a:srcRect/>
          <a:stretch/>
        </p:blipFill>
        <p:spPr>
          <a:xfrm>
            <a:off x="7580167" y="884477"/>
            <a:ext cx="1179368" cy="1179368"/>
          </a:xfrm>
          <a:prstGeom prst="rect">
            <a:avLst/>
          </a:prstGeom>
          <a:noFill/>
          <a:ln>
            <a:noFill/>
          </a:ln>
        </p:spPr>
      </p:pic>
      <p:sp>
        <p:nvSpPr>
          <p:cNvPr id="271" name="Google Shape;271;p19"/>
          <p:cNvSpPr txBox="1"/>
          <p:nvPr/>
        </p:nvSpPr>
        <p:spPr>
          <a:xfrm>
            <a:off x="7634721" y="1199875"/>
            <a:ext cx="1108364" cy="50783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CII SR Emerging Entrepreneur </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2017</a:t>
            </a:r>
            <a:endParaRPr sz="1100"/>
          </a:p>
        </p:txBody>
      </p:sp>
      <p:pic>
        <p:nvPicPr>
          <p:cNvPr id="272" name="Google Shape;272;p19" descr="A close up of a logo&#10;&#10;Description automatically generated"/>
          <p:cNvPicPr preferRelativeResize="0"/>
          <p:nvPr/>
        </p:nvPicPr>
        <p:blipFill rotWithShape="1">
          <a:blip r:embed="rId2">
            <a:alphaModFix/>
          </a:blip>
          <a:srcRect/>
          <a:stretch/>
        </p:blipFill>
        <p:spPr>
          <a:xfrm>
            <a:off x="365414" y="2135102"/>
            <a:ext cx="1179368" cy="1179368"/>
          </a:xfrm>
          <a:prstGeom prst="rect">
            <a:avLst/>
          </a:prstGeom>
          <a:noFill/>
          <a:ln>
            <a:noFill/>
          </a:ln>
        </p:spPr>
      </p:pic>
      <p:sp>
        <p:nvSpPr>
          <p:cNvPr id="273" name="Google Shape;273;p19"/>
          <p:cNvSpPr txBox="1"/>
          <p:nvPr/>
        </p:nvSpPr>
        <p:spPr>
          <a:xfrm>
            <a:off x="399357" y="2404069"/>
            <a:ext cx="1108364" cy="50783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Runner up in Express IT Award</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2017</a:t>
            </a:r>
            <a:endParaRPr sz="1100"/>
          </a:p>
        </p:txBody>
      </p:sp>
      <p:pic>
        <p:nvPicPr>
          <p:cNvPr id="274" name="Google Shape;274;p19" descr="A close up of a logo&#10;&#10;Description automatically generated"/>
          <p:cNvPicPr preferRelativeResize="0"/>
          <p:nvPr/>
        </p:nvPicPr>
        <p:blipFill rotWithShape="1">
          <a:blip r:embed="rId2">
            <a:alphaModFix/>
          </a:blip>
          <a:srcRect/>
          <a:stretch/>
        </p:blipFill>
        <p:spPr>
          <a:xfrm>
            <a:off x="1808365" y="2138798"/>
            <a:ext cx="1179368" cy="1179368"/>
          </a:xfrm>
          <a:prstGeom prst="rect">
            <a:avLst/>
          </a:prstGeom>
          <a:noFill/>
          <a:ln>
            <a:noFill/>
          </a:ln>
        </p:spPr>
      </p:pic>
      <p:sp>
        <p:nvSpPr>
          <p:cNvPr id="275" name="Google Shape;275;p19"/>
          <p:cNvSpPr txBox="1"/>
          <p:nvPr/>
        </p:nvSpPr>
        <p:spPr>
          <a:xfrm>
            <a:off x="1843867" y="2349299"/>
            <a:ext cx="1108364"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4</a:t>
            </a:r>
            <a:r>
              <a:rPr lang="en" sz="900" baseline="30000">
                <a:solidFill>
                  <a:schemeClr val="dk1"/>
                </a:solidFill>
                <a:latin typeface="Open Sans"/>
                <a:ea typeface="Open Sans"/>
                <a:cs typeface="Open Sans"/>
                <a:sym typeface="Open Sans"/>
              </a:rPr>
              <a:t>th</a:t>
            </a:r>
            <a:r>
              <a:rPr lang="en" sz="900">
                <a:solidFill>
                  <a:schemeClr val="dk1"/>
                </a:solidFill>
                <a:latin typeface="Open Sans"/>
                <a:ea typeface="Open Sans"/>
                <a:cs typeface="Open Sans"/>
                <a:sym typeface="Open Sans"/>
              </a:rPr>
              <a:t> in</a:t>
            </a:r>
            <a:endParaRPr sz="1100"/>
          </a:p>
          <a:p>
            <a:pPr marL="0" marR="0" lvl="0" indent="0" algn="ctr" rtl="0">
              <a:spcBef>
                <a:spcPts val="0"/>
              </a:spcBef>
              <a:spcAft>
                <a:spcPts val="0"/>
              </a:spcAft>
              <a:buNone/>
            </a:pPr>
            <a:r>
              <a:rPr lang="en" sz="900">
                <a:solidFill>
                  <a:schemeClr val="dk1"/>
                </a:solidFill>
                <a:latin typeface="Open Sans"/>
                <a:ea typeface="Open Sans"/>
                <a:cs typeface="Open Sans"/>
                <a:sym typeface="Open Sans"/>
              </a:rPr>
              <a:t>NASSCOMM </a:t>
            </a:r>
            <a:r>
              <a:rPr lang="en" sz="800">
                <a:solidFill>
                  <a:schemeClr val="dk1"/>
                </a:solidFill>
                <a:latin typeface="Open Sans"/>
                <a:ea typeface="Open Sans"/>
                <a:cs typeface="Open Sans"/>
                <a:sym typeface="Open Sans"/>
              </a:rPr>
              <a:t>Emerge 50 Awards </a:t>
            </a:r>
            <a:endParaRPr sz="900">
              <a:solidFill>
                <a:schemeClr val="dk1"/>
              </a:solidFill>
              <a:latin typeface="Open Sans"/>
              <a:ea typeface="Open Sans"/>
              <a:cs typeface="Open Sans"/>
              <a:sym typeface="Open Sans"/>
            </a:endParaRPr>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2017</a:t>
            </a:r>
            <a:endParaRPr sz="1100"/>
          </a:p>
        </p:txBody>
      </p:sp>
      <p:pic>
        <p:nvPicPr>
          <p:cNvPr id="276" name="Google Shape;276;p19" descr="A close up of a logo&#10;&#10;Description automatically generated"/>
          <p:cNvPicPr preferRelativeResize="0"/>
          <p:nvPr/>
        </p:nvPicPr>
        <p:blipFill rotWithShape="1">
          <a:blip r:embed="rId2">
            <a:alphaModFix/>
          </a:blip>
          <a:srcRect/>
          <a:stretch/>
        </p:blipFill>
        <p:spPr>
          <a:xfrm>
            <a:off x="365414" y="3454997"/>
            <a:ext cx="1179368" cy="1179368"/>
          </a:xfrm>
          <a:prstGeom prst="rect">
            <a:avLst/>
          </a:prstGeom>
          <a:noFill/>
          <a:ln>
            <a:noFill/>
          </a:ln>
        </p:spPr>
      </p:pic>
      <p:sp>
        <p:nvSpPr>
          <p:cNvPr id="277" name="Google Shape;277;p19"/>
          <p:cNvSpPr txBox="1"/>
          <p:nvPr/>
        </p:nvSpPr>
        <p:spPr>
          <a:xfrm>
            <a:off x="7600602" y="3552311"/>
            <a:ext cx="1108364"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The Takeda Foundation</a:t>
            </a:r>
            <a:endParaRPr sz="1100"/>
          </a:p>
          <a:p>
            <a:pPr marL="0" marR="0" lvl="0" indent="0" algn="ctr" rtl="0">
              <a:spcBef>
                <a:spcPts val="0"/>
              </a:spcBef>
              <a:spcAft>
                <a:spcPts val="0"/>
              </a:spcAft>
              <a:buNone/>
            </a:pPr>
            <a:r>
              <a:rPr lang="en" sz="900">
                <a:solidFill>
                  <a:schemeClr val="dk1"/>
                </a:solidFill>
                <a:latin typeface="Open Sans"/>
                <a:ea typeface="Open Sans"/>
                <a:cs typeface="Open Sans"/>
                <a:sym typeface="Open Sans"/>
              </a:rPr>
              <a:t>Award</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2014</a:t>
            </a:r>
            <a:endParaRPr sz="1100"/>
          </a:p>
        </p:txBody>
      </p:sp>
      <p:pic>
        <p:nvPicPr>
          <p:cNvPr id="278" name="Google Shape;278;p19" descr="A close up of a logo&#10;&#10;Description automatically generated"/>
          <p:cNvPicPr preferRelativeResize="0"/>
          <p:nvPr/>
        </p:nvPicPr>
        <p:blipFill rotWithShape="1">
          <a:blip r:embed="rId2">
            <a:alphaModFix/>
          </a:blip>
          <a:srcRect/>
          <a:stretch/>
        </p:blipFill>
        <p:spPr>
          <a:xfrm>
            <a:off x="3251315" y="2138798"/>
            <a:ext cx="1179368" cy="1179368"/>
          </a:xfrm>
          <a:prstGeom prst="rect">
            <a:avLst/>
          </a:prstGeom>
          <a:noFill/>
          <a:ln>
            <a:noFill/>
          </a:ln>
        </p:spPr>
      </p:pic>
      <p:sp>
        <p:nvSpPr>
          <p:cNvPr id="279" name="Google Shape;279;p19"/>
          <p:cNvSpPr txBox="1"/>
          <p:nvPr/>
        </p:nvSpPr>
        <p:spPr>
          <a:xfrm>
            <a:off x="4750895" y="3713894"/>
            <a:ext cx="1108364" cy="369332"/>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ISBA Award </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2016</a:t>
            </a:r>
            <a:endParaRPr sz="1100"/>
          </a:p>
        </p:txBody>
      </p:sp>
      <p:pic>
        <p:nvPicPr>
          <p:cNvPr id="280" name="Google Shape;280;p19" descr="A close up of a logo&#10;&#10;Description automatically generated"/>
          <p:cNvPicPr preferRelativeResize="0"/>
          <p:nvPr/>
        </p:nvPicPr>
        <p:blipFill rotWithShape="1">
          <a:blip r:embed="rId2">
            <a:alphaModFix/>
          </a:blip>
          <a:srcRect/>
          <a:stretch/>
        </p:blipFill>
        <p:spPr>
          <a:xfrm>
            <a:off x="4694266" y="2143727"/>
            <a:ext cx="1179368" cy="1179368"/>
          </a:xfrm>
          <a:prstGeom prst="rect">
            <a:avLst/>
          </a:prstGeom>
          <a:noFill/>
          <a:ln>
            <a:noFill/>
          </a:ln>
        </p:spPr>
      </p:pic>
      <p:sp>
        <p:nvSpPr>
          <p:cNvPr id="281" name="Google Shape;281;p19"/>
          <p:cNvSpPr txBox="1"/>
          <p:nvPr/>
        </p:nvSpPr>
        <p:spPr>
          <a:xfrm>
            <a:off x="399357" y="3752022"/>
            <a:ext cx="1108364" cy="50783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The Smart CEO</a:t>
            </a:r>
            <a:endParaRPr sz="1100"/>
          </a:p>
          <a:p>
            <a:pPr marL="0" marR="0" lvl="0" indent="0" algn="ctr" rtl="0">
              <a:spcBef>
                <a:spcPts val="0"/>
              </a:spcBef>
              <a:spcAft>
                <a:spcPts val="0"/>
              </a:spcAft>
              <a:buNone/>
            </a:pPr>
            <a:r>
              <a:rPr lang="en" sz="900">
                <a:solidFill>
                  <a:schemeClr val="dk1"/>
                </a:solidFill>
                <a:latin typeface="Open Sans"/>
                <a:ea typeface="Open Sans"/>
                <a:cs typeface="Open Sans"/>
                <a:sym typeface="Open Sans"/>
              </a:rPr>
              <a:t>Startup Award</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2016</a:t>
            </a:r>
            <a:endParaRPr sz="1100"/>
          </a:p>
        </p:txBody>
      </p:sp>
      <p:pic>
        <p:nvPicPr>
          <p:cNvPr id="282" name="Google Shape;282;p19" descr="A close up of a logo&#10;&#10;Description automatically generated"/>
          <p:cNvPicPr preferRelativeResize="0"/>
          <p:nvPr/>
        </p:nvPicPr>
        <p:blipFill rotWithShape="1">
          <a:blip r:embed="rId2">
            <a:alphaModFix/>
          </a:blip>
          <a:srcRect/>
          <a:stretch/>
        </p:blipFill>
        <p:spPr>
          <a:xfrm>
            <a:off x="6137216" y="2126707"/>
            <a:ext cx="1179368" cy="1179368"/>
          </a:xfrm>
          <a:prstGeom prst="rect">
            <a:avLst/>
          </a:prstGeom>
          <a:noFill/>
          <a:ln>
            <a:noFill/>
          </a:ln>
        </p:spPr>
      </p:pic>
      <p:sp>
        <p:nvSpPr>
          <p:cNvPr id="283" name="Google Shape;283;p19"/>
          <p:cNvSpPr txBox="1"/>
          <p:nvPr/>
        </p:nvSpPr>
        <p:spPr>
          <a:xfrm>
            <a:off x="6172717" y="2349299"/>
            <a:ext cx="1108364"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Deloitte Technology Fast</a:t>
            </a:r>
            <a:endParaRPr sz="1100"/>
          </a:p>
          <a:p>
            <a:pPr marL="0" marR="0" lvl="0" indent="0" algn="ctr" rtl="0">
              <a:spcBef>
                <a:spcPts val="0"/>
              </a:spcBef>
              <a:spcAft>
                <a:spcPts val="0"/>
              </a:spcAft>
              <a:buNone/>
            </a:pPr>
            <a:r>
              <a:rPr lang="en" sz="900">
                <a:solidFill>
                  <a:schemeClr val="dk1"/>
                </a:solidFill>
                <a:latin typeface="Open Sans"/>
                <a:ea typeface="Open Sans"/>
                <a:cs typeface="Open Sans"/>
                <a:sym typeface="Open Sans"/>
              </a:rPr>
              <a:t>50 Award</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2016</a:t>
            </a:r>
            <a:endParaRPr sz="1100"/>
          </a:p>
        </p:txBody>
      </p:sp>
      <p:pic>
        <p:nvPicPr>
          <p:cNvPr id="284" name="Google Shape;284;p19" descr="A close up of a logo&#10;&#10;Description automatically generated"/>
          <p:cNvPicPr preferRelativeResize="0"/>
          <p:nvPr/>
        </p:nvPicPr>
        <p:blipFill rotWithShape="1">
          <a:blip r:embed="rId2">
            <a:alphaModFix/>
          </a:blip>
          <a:srcRect/>
          <a:stretch/>
        </p:blipFill>
        <p:spPr>
          <a:xfrm>
            <a:off x="7580167" y="2091384"/>
            <a:ext cx="1179368" cy="1179368"/>
          </a:xfrm>
          <a:prstGeom prst="rect">
            <a:avLst/>
          </a:prstGeom>
          <a:noFill/>
          <a:ln>
            <a:noFill/>
          </a:ln>
        </p:spPr>
      </p:pic>
      <p:sp>
        <p:nvSpPr>
          <p:cNvPr id="285" name="Google Shape;285;p19"/>
          <p:cNvSpPr txBox="1"/>
          <p:nvPr/>
        </p:nvSpPr>
        <p:spPr>
          <a:xfrm>
            <a:off x="7603720" y="2306908"/>
            <a:ext cx="1108364"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Seoul</a:t>
            </a:r>
            <a:endParaRPr sz="1100"/>
          </a:p>
          <a:p>
            <a:pPr marL="0" marR="0" lvl="0" indent="0" algn="ctr" rtl="0">
              <a:spcBef>
                <a:spcPts val="0"/>
              </a:spcBef>
              <a:spcAft>
                <a:spcPts val="0"/>
              </a:spcAft>
              <a:buNone/>
            </a:pPr>
            <a:r>
              <a:rPr lang="en" sz="900">
                <a:solidFill>
                  <a:schemeClr val="dk1"/>
                </a:solidFill>
                <a:latin typeface="Open Sans"/>
                <a:ea typeface="Open Sans"/>
                <a:cs typeface="Open Sans"/>
                <a:sym typeface="Open Sans"/>
              </a:rPr>
              <a:t>International Invention Fair </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2016</a:t>
            </a:r>
            <a:endParaRPr sz="1100"/>
          </a:p>
        </p:txBody>
      </p:sp>
      <p:pic>
        <p:nvPicPr>
          <p:cNvPr id="286" name="Google Shape;286;p19" descr="A close up of a logo&#10;&#10;Description automatically generated"/>
          <p:cNvPicPr preferRelativeResize="0"/>
          <p:nvPr/>
        </p:nvPicPr>
        <p:blipFill rotWithShape="1">
          <a:blip r:embed="rId2">
            <a:alphaModFix/>
          </a:blip>
          <a:srcRect/>
          <a:stretch/>
        </p:blipFill>
        <p:spPr>
          <a:xfrm>
            <a:off x="1808365" y="3421669"/>
            <a:ext cx="1179368" cy="1179368"/>
          </a:xfrm>
          <a:prstGeom prst="rect">
            <a:avLst/>
          </a:prstGeom>
          <a:noFill/>
          <a:ln>
            <a:noFill/>
          </a:ln>
        </p:spPr>
      </p:pic>
      <p:sp>
        <p:nvSpPr>
          <p:cNvPr id="287" name="Google Shape;287;p19"/>
          <p:cNvSpPr txBox="1"/>
          <p:nvPr/>
        </p:nvSpPr>
        <p:spPr>
          <a:xfrm>
            <a:off x="1837373" y="3690875"/>
            <a:ext cx="1108364" cy="50783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ARUN CSI Challenge </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2016</a:t>
            </a:r>
            <a:endParaRPr sz="1100"/>
          </a:p>
        </p:txBody>
      </p:sp>
      <p:pic>
        <p:nvPicPr>
          <p:cNvPr id="288" name="Google Shape;288;p19" descr="A close up of a logo&#10;&#10;Description automatically generated"/>
          <p:cNvPicPr preferRelativeResize="0"/>
          <p:nvPr/>
        </p:nvPicPr>
        <p:blipFill rotWithShape="1">
          <a:blip r:embed="rId2">
            <a:alphaModFix/>
          </a:blip>
          <a:srcRect/>
          <a:stretch/>
        </p:blipFill>
        <p:spPr>
          <a:xfrm>
            <a:off x="3251315" y="3378190"/>
            <a:ext cx="1179368" cy="1179368"/>
          </a:xfrm>
          <a:prstGeom prst="rect">
            <a:avLst/>
          </a:prstGeom>
          <a:noFill/>
          <a:ln>
            <a:noFill/>
          </a:ln>
        </p:spPr>
      </p:pic>
      <p:sp>
        <p:nvSpPr>
          <p:cNvPr id="289" name="Google Shape;289;p19"/>
          <p:cNvSpPr txBox="1"/>
          <p:nvPr/>
        </p:nvSpPr>
        <p:spPr>
          <a:xfrm>
            <a:off x="3283700" y="3590440"/>
            <a:ext cx="1108364"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Deloitte Technology Fast 500 APAC</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2016</a:t>
            </a:r>
            <a:endParaRPr sz="1100"/>
          </a:p>
        </p:txBody>
      </p:sp>
      <p:sp>
        <p:nvSpPr>
          <p:cNvPr id="290" name="Google Shape;290;p19"/>
          <p:cNvSpPr txBox="1"/>
          <p:nvPr/>
        </p:nvSpPr>
        <p:spPr>
          <a:xfrm>
            <a:off x="3322318" y="2439392"/>
            <a:ext cx="1108364" cy="50783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TEN Square Business Pitch </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2017</a:t>
            </a:r>
            <a:endParaRPr sz="1100"/>
          </a:p>
        </p:txBody>
      </p:sp>
      <p:pic>
        <p:nvPicPr>
          <p:cNvPr id="291" name="Google Shape;291;p19" descr="A close up of a logo&#10;&#10;Description automatically generated"/>
          <p:cNvPicPr preferRelativeResize="0"/>
          <p:nvPr/>
        </p:nvPicPr>
        <p:blipFill rotWithShape="1">
          <a:blip r:embed="rId2">
            <a:alphaModFix/>
          </a:blip>
          <a:srcRect/>
          <a:stretch/>
        </p:blipFill>
        <p:spPr>
          <a:xfrm>
            <a:off x="6137216" y="3352801"/>
            <a:ext cx="1179368" cy="1179368"/>
          </a:xfrm>
          <a:prstGeom prst="rect">
            <a:avLst/>
          </a:prstGeom>
          <a:noFill/>
          <a:ln>
            <a:noFill/>
          </a:ln>
        </p:spPr>
      </p:pic>
      <p:sp>
        <p:nvSpPr>
          <p:cNvPr id="292" name="Google Shape;292;p19"/>
          <p:cNvSpPr txBox="1"/>
          <p:nvPr/>
        </p:nvSpPr>
        <p:spPr>
          <a:xfrm>
            <a:off x="6137216" y="3655565"/>
            <a:ext cx="1108364" cy="34624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IE 20 </a:t>
            </a:r>
            <a:endParaRPr sz="1100"/>
          </a:p>
          <a:p>
            <a:pPr marL="0" marR="0" lvl="0" indent="0" algn="ctr" rtl="0">
              <a:spcBef>
                <a:spcPts val="0"/>
              </a:spcBef>
              <a:spcAft>
                <a:spcPts val="0"/>
              </a:spcAft>
              <a:buNone/>
            </a:pPr>
            <a:r>
              <a:rPr lang="en" sz="900">
                <a:solidFill>
                  <a:schemeClr val="dk1"/>
                </a:solidFill>
                <a:latin typeface="Open Sans"/>
                <a:ea typeface="Open Sans"/>
                <a:cs typeface="Open Sans"/>
                <a:sym typeface="Open Sans"/>
              </a:rPr>
              <a:t>Winners</a:t>
            </a:r>
            <a:endParaRPr sz="1100"/>
          </a:p>
        </p:txBody>
      </p:sp>
      <p:sp>
        <p:nvSpPr>
          <p:cNvPr id="293" name="Google Shape;293;p19"/>
          <p:cNvSpPr txBox="1"/>
          <p:nvPr/>
        </p:nvSpPr>
        <p:spPr>
          <a:xfrm>
            <a:off x="4750895" y="2334819"/>
            <a:ext cx="1108364"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latin typeface="Open Sans"/>
                <a:ea typeface="Open Sans"/>
                <a:cs typeface="Open Sans"/>
                <a:sym typeface="Open Sans"/>
              </a:rPr>
              <a:t>Finalist in </a:t>
            </a:r>
            <a:r>
              <a:rPr lang="en" sz="800">
                <a:solidFill>
                  <a:schemeClr val="dk1"/>
                </a:solidFill>
                <a:latin typeface="Open Sans"/>
                <a:ea typeface="Open Sans"/>
                <a:cs typeface="Open Sans"/>
                <a:sym typeface="Open Sans"/>
              </a:rPr>
              <a:t>Qualcomm Design </a:t>
            </a:r>
            <a:r>
              <a:rPr lang="en" sz="900">
                <a:solidFill>
                  <a:schemeClr val="dk1"/>
                </a:solidFill>
                <a:latin typeface="Open Sans"/>
                <a:ea typeface="Open Sans"/>
                <a:cs typeface="Open Sans"/>
                <a:sym typeface="Open Sans"/>
              </a:rPr>
              <a:t>India Challenges </a:t>
            </a:r>
            <a:endParaRPr sz="1100"/>
          </a:p>
          <a:p>
            <a:pPr marL="0" marR="0" lvl="0" indent="0" algn="ctr" rtl="0">
              <a:spcBef>
                <a:spcPts val="0"/>
              </a:spcBef>
              <a:spcAft>
                <a:spcPts val="0"/>
              </a:spcAft>
              <a:buNone/>
            </a:pPr>
            <a:r>
              <a:rPr lang="en" sz="1100" b="1">
                <a:solidFill>
                  <a:schemeClr val="dk1"/>
                </a:solidFill>
                <a:latin typeface="Open Sans"/>
                <a:ea typeface="Open Sans"/>
                <a:cs typeface="Open Sans"/>
                <a:sym typeface="Open Sans"/>
              </a:rPr>
              <a:t>2017</a:t>
            </a:r>
            <a:endParaRPr sz="11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294"/>
        <p:cNvGrpSpPr/>
        <p:nvPr/>
      </p:nvGrpSpPr>
      <p:grpSpPr>
        <a:xfrm>
          <a:off x="0" y="0"/>
          <a:ext cx="0" cy="0"/>
          <a:chOff x="0" y="0"/>
          <a:chExt cx="0" cy="0"/>
        </a:xfrm>
      </p:grpSpPr>
      <p:sp>
        <p:nvSpPr>
          <p:cNvPr id="295" name="Google Shape;295;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6" name="Google Shape;296;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7" name="Google Shape;297;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98" name="Google Shape;298;p20"/>
          <p:cNvSpPr txBox="1">
            <a:spLocks noGrp="1"/>
          </p:cNvSpPr>
          <p:nvPr>
            <p:ph type="title"/>
          </p:nvPr>
        </p:nvSpPr>
        <p:spPr>
          <a:xfrm>
            <a:off x="369725" y="246134"/>
            <a:ext cx="7886700" cy="34897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9" name="Google Shape;299;p20"/>
          <p:cNvSpPr/>
          <p:nvPr/>
        </p:nvSpPr>
        <p:spPr>
          <a:xfrm>
            <a:off x="1792259" y="1067204"/>
            <a:ext cx="6234399" cy="871513"/>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a:solidFill>
                  <a:srgbClr val="3F3F3F"/>
                </a:solidFill>
                <a:latin typeface="Calibri"/>
                <a:ea typeface="Calibri"/>
                <a:cs typeface="Calibri"/>
                <a:sym typeface="Calibri"/>
              </a:rPr>
              <a:t>“The real time procurement data from smartAMCU</a:t>
            </a:r>
            <a:r>
              <a:rPr lang="en" sz="1100" i="1">
                <a:solidFill>
                  <a:srgbClr val="3F3F3F"/>
                </a:solidFill>
                <a:latin typeface="Calibri"/>
                <a:ea typeface="Calibri"/>
                <a:cs typeface="Calibri"/>
                <a:sym typeface="Calibri"/>
              </a:rPr>
              <a:t>™ and the analytics is helping me to take informed wiser decisions in the highly competitive dairy business”</a:t>
            </a:r>
            <a:endParaRPr sz="1100"/>
          </a:p>
          <a:p>
            <a:pPr marL="0" marR="0" lvl="0" indent="0" algn="l" rtl="0">
              <a:spcBef>
                <a:spcPts val="0"/>
              </a:spcBef>
              <a:spcAft>
                <a:spcPts val="0"/>
              </a:spcAft>
              <a:buNone/>
            </a:pPr>
            <a:endParaRPr sz="1100" i="1">
              <a:solidFill>
                <a:srgbClr val="3F3F3F"/>
              </a:solidFill>
              <a:latin typeface="Calibri"/>
              <a:ea typeface="Calibri"/>
              <a:cs typeface="Calibri"/>
              <a:sym typeface="Calibri"/>
            </a:endParaRPr>
          </a:p>
          <a:p>
            <a:pPr marL="0" marR="0" lvl="0" indent="0" algn="l" rtl="0">
              <a:spcBef>
                <a:spcPts val="0"/>
              </a:spcBef>
              <a:spcAft>
                <a:spcPts val="0"/>
              </a:spcAft>
              <a:buNone/>
            </a:pPr>
            <a:r>
              <a:rPr lang="en" sz="1100" i="1">
                <a:solidFill>
                  <a:srgbClr val="262626"/>
                </a:solidFill>
                <a:latin typeface="Calibri"/>
                <a:ea typeface="Calibri"/>
                <a:cs typeface="Calibri"/>
                <a:sym typeface="Calibri"/>
              </a:rPr>
              <a:t>Raj Kanwar Singh</a:t>
            </a:r>
            <a:endParaRPr sz="1100"/>
          </a:p>
          <a:p>
            <a:pPr marL="0" marR="0" lvl="0" indent="0" algn="l" rtl="0">
              <a:spcBef>
                <a:spcPts val="0"/>
              </a:spcBef>
              <a:spcAft>
                <a:spcPts val="0"/>
              </a:spcAft>
              <a:buNone/>
            </a:pPr>
            <a:r>
              <a:rPr lang="en" sz="1100" i="1">
                <a:solidFill>
                  <a:srgbClr val="478FCC"/>
                </a:solidFill>
                <a:latin typeface="Calibri"/>
                <a:ea typeface="Calibri"/>
                <a:cs typeface="Calibri"/>
                <a:sym typeface="Calibri"/>
              </a:rPr>
              <a:t>CEO, Creamline Dairy</a:t>
            </a:r>
            <a:endParaRPr sz="1100">
              <a:solidFill>
                <a:srgbClr val="478FCC"/>
              </a:solidFill>
              <a:latin typeface="Calibri"/>
              <a:ea typeface="Calibri"/>
              <a:cs typeface="Calibri"/>
              <a:sym typeface="Calibri"/>
            </a:endParaRPr>
          </a:p>
        </p:txBody>
      </p:sp>
      <p:grpSp>
        <p:nvGrpSpPr>
          <p:cNvPr id="300" name="Google Shape;300;p20"/>
          <p:cNvGrpSpPr/>
          <p:nvPr/>
        </p:nvGrpSpPr>
        <p:grpSpPr>
          <a:xfrm>
            <a:off x="469741" y="1025216"/>
            <a:ext cx="999897" cy="999896"/>
            <a:chOff x="1540313" y="1234379"/>
            <a:chExt cx="1333196" cy="1333195"/>
          </a:xfrm>
        </p:grpSpPr>
        <p:sp>
          <p:nvSpPr>
            <p:cNvPr id="301" name="Google Shape;301;p20"/>
            <p:cNvSpPr/>
            <p:nvPr/>
          </p:nvSpPr>
          <p:spPr>
            <a:xfrm>
              <a:off x="1540314" y="1234379"/>
              <a:ext cx="1333195" cy="1333195"/>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pic>
          <p:nvPicPr>
            <p:cNvPr id="302" name="Google Shape;302;p20"/>
            <p:cNvPicPr preferRelativeResize="0"/>
            <p:nvPr/>
          </p:nvPicPr>
          <p:blipFill rotWithShape="1">
            <a:blip r:embed="rId2">
              <a:alphaModFix/>
            </a:blip>
            <a:srcRect l="17197" t="29899" r="19402" b="17709"/>
            <a:stretch/>
          </p:blipFill>
          <p:spPr>
            <a:xfrm>
              <a:off x="1540313" y="1545088"/>
              <a:ext cx="1290509" cy="711775"/>
            </a:xfrm>
            <a:prstGeom prst="rect">
              <a:avLst/>
            </a:prstGeom>
            <a:noFill/>
            <a:ln>
              <a:noFill/>
            </a:ln>
          </p:spPr>
        </p:pic>
      </p:grpSp>
      <p:sp>
        <p:nvSpPr>
          <p:cNvPr id="303" name="Google Shape;303;p20"/>
          <p:cNvSpPr/>
          <p:nvPr/>
        </p:nvSpPr>
        <p:spPr>
          <a:xfrm>
            <a:off x="1792258" y="2155653"/>
            <a:ext cx="6640282" cy="1077685"/>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100">
              <a:solidFill>
                <a:srgbClr val="3F3F3F"/>
              </a:solidFill>
              <a:latin typeface="Calibri"/>
              <a:ea typeface="Calibri"/>
              <a:cs typeface="Calibri"/>
              <a:sym typeface="Calibri"/>
            </a:endParaRPr>
          </a:p>
          <a:p>
            <a:pPr marL="0" marR="0" lvl="0" indent="0" algn="l" rtl="0">
              <a:spcBef>
                <a:spcPts val="0"/>
              </a:spcBef>
              <a:spcAft>
                <a:spcPts val="0"/>
              </a:spcAft>
              <a:buNone/>
            </a:pPr>
            <a:r>
              <a:rPr lang="en" sz="1100">
                <a:solidFill>
                  <a:srgbClr val="3F3F3F"/>
                </a:solidFill>
                <a:latin typeface="Calibri"/>
                <a:ea typeface="Calibri"/>
                <a:cs typeface="Calibri"/>
                <a:sym typeface="Calibri"/>
              </a:rPr>
              <a:t>“If BMC online data monitoring system is installed in BMC units fuel and electricity wastage can be reduced. The maintenance cost of the chilling units will be reduced and the financial conditions of the BMC's will be improved, quality of the milk can be maintained.”</a:t>
            </a:r>
            <a:endParaRPr sz="1100"/>
          </a:p>
          <a:p>
            <a:pPr marL="0" marR="0" lvl="0" indent="0" algn="l" rtl="0">
              <a:spcBef>
                <a:spcPts val="0"/>
              </a:spcBef>
              <a:spcAft>
                <a:spcPts val="0"/>
              </a:spcAft>
              <a:buNone/>
            </a:pPr>
            <a:endParaRPr sz="1100">
              <a:solidFill>
                <a:srgbClr val="3F3F3F"/>
              </a:solidFill>
              <a:latin typeface="Calibri"/>
              <a:ea typeface="Calibri"/>
              <a:cs typeface="Calibri"/>
              <a:sym typeface="Calibri"/>
            </a:endParaRPr>
          </a:p>
          <a:p>
            <a:pPr marL="0" marR="0" lvl="0" indent="0" algn="l" rtl="0">
              <a:spcBef>
                <a:spcPts val="0"/>
              </a:spcBef>
              <a:spcAft>
                <a:spcPts val="0"/>
              </a:spcAft>
              <a:buNone/>
            </a:pPr>
            <a:r>
              <a:rPr lang="en" sz="1100" i="1">
                <a:solidFill>
                  <a:srgbClr val="262626"/>
                </a:solidFill>
                <a:latin typeface="Calibri"/>
                <a:ea typeface="Calibri"/>
                <a:cs typeface="Calibri"/>
                <a:sym typeface="Calibri"/>
              </a:rPr>
              <a:t>D Ashok, </a:t>
            </a:r>
            <a:endParaRPr sz="1100"/>
          </a:p>
          <a:p>
            <a:pPr marL="0" marR="0" lvl="0" indent="0" algn="l" rtl="0">
              <a:spcBef>
                <a:spcPts val="0"/>
              </a:spcBef>
              <a:spcAft>
                <a:spcPts val="0"/>
              </a:spcAft>
              <a:buNone/>
            </a:pPr>
            <a:r>
              <a:rPr lang="en" sz="1100" i="1">
                <a:solidFill>
                  <a:srgbClr val="478FCC"/>
                </a:solidFill>
                <a:latin typeface="Calibri"/>
                <a:ea typeface="Calibri"/>
                <a:cs typeface="Calibri"/>
                <a:sym typeface="Calibri"/>
              </a:rPr>
              <a:t>MD, Vijayapura Union</a:t>
            </a:r>
            <a:endParaRPr sz="1100"/>
          </a:p>
          <a:p>
            <a:pPr marL="0" marR="0" lvl="0" indent="0" algn="l" rtl="0">
              <a:spcBef>
                <a:spcPts val="0"/>
              </a:spcBef>
              <a:spcAft>
                <a:spcPts val="0"/>
              </a:spcAft>
              <a:buNone/>
            </a:pPr>
            <a:endParaRPr sz="1100">
              <a:solidFill>
                <a:srgbClr val="3F3F3F"/>
              </a:solidFill>
              <a:latin typeface="Calibri"/>
              <a:ea typeface="Calibri"/>
              <a:cs typeface="Calibri"/>
              <a:sym typeface="Calibri"/>
            </a:endParaRPr>
          </a:p>
        </p:txBody>
      </p:sp>
      <p:sp>
        <p:nvSpPr>
          <p:cNvPr id="304" name="Google Shape;304;p20"/>
          <p:cNvSpPr/>
          <p:nvPr/>
        </p:nvSpPr>
        <p:spPr>
          <a:xfrm>
            <a:off x="1792258" y="3536916"/>
            <a:ext cx="6234399" cy="816097"/>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a:solidFill>
                  <a:srgbClr val="3F3F3F"/>
                </a:solidFill>
                <a:latin typeface="Calibri"/>
                <a:ea typeface="Calibri"/>
                <a:cs typeface="Calibri"/>
                <a:sym typeface="Calibri"/>
              </a:rPr>
              <a:t>“The Stellapps systems has brought transparency in such a way that farmers are now demanding that their milk be tested with Stellapps procurement solutions only”</a:t>
            </a:r>
            <a:endParaRPr sz="1100" i="1">
              <a:solidFill>
                <a:srgbClr val="3F3F3F"/>
              </a:solidFill>
              <a:latin typeface="Calibri"/>
              <a:ea typeface="Calibri"/>
              <a:cs typeface="Calibri"/>
              <a:sym typeface="Calibri"/>
            </a:endParaRPr>
          </a:p>
          <a:p>
            <a:pPr marL="0" marR="0" lvl="0" indent="0" algn="l" rtl="0">
              <a:spcBef>
                <a:spcPts val="0"/>
              </a:spcBef>
              <a:spcAft>
                <a:spcPts val="0"/>
              </a:spcAft>
              <a:buNone/>
            </a:pPr>
            <a:endParaRPr sz="1100" i="1">
              <a:solidFill>
                <a:srgbClr val="3F3F3F"/>
              </a:solidFill>
              <a:latin typeface="Calibri"/>
              <a:ea typeface="Calibri"/>
              <a:cs typeface="Calibri"/>
              <a:sym typeface="Calibri"/>
            </a:endParaRPr>
          </a:p>
          <a:p>
            <a:pPr marL="0" marR="0" lvl="0" indent="0" algn="l" rtl="0">
              <a:spcBef>
                <a:spcPts val="0"/>
              </a:spcBef>
              <a:spcAft>
                <a:spcPts val="0"/>
              </a:spcAft>
              <a:buNone/>
            </a:pPr>
            <a:r>
              <a:rPr lang="en" sz="1100" i="1">
                <a:solidFill>
                  <a:srgbClr val="262626"/>
                </a:solidFill>
                <a:latin typeface="Calibri"/>
                <a:ea typeface="Calibri"/>
                <a:cs typeface="Calibri"/>
                <a:sym typeface="Calibri"/>
              </a:rPr>
              <a:t>Anil Burman</a:t>
            </a:r>
            <a:endParaRPr sz="1100"/>
          </a:p>
          <a:p>
            <a:pPr marL="0" marR="0" lvl="0" indent="0" algn="l" rtl="0">
              <a:spcBef>
                <a:spcPts val="0"/>
              </a:spcBef>
              <a:spcAft>
                <a:spcPts val="0"/>
              </a:spcAft>
              <a:buNone/>
            </a:pPr>
            <a:r>
              <a:rPr lang="en" sz="1100" i="1">
                <a:solidFill>
                  <a:srgbClr val="478FCC"/>
                </a:solidFill>
                <a:latin typeface="Calibri"/>
                <a:ea typeface="Calibri"/>
                <a:cs typeface="Calibri"/>
                <a:sym typeface="Calibri"/>
              </a:rPr>
              <a:t>Sourcing Head, Milk Mantra</a:t>
            </a:r>
            <a:endParaRPr sz="1100">
              <a:solidFill>
                <a:srgbClr val="478FCC"/>
              </a:solidFill>
              <a:latin typeface="Calibri"/>
              <a:ea typeface="Calibri"/>
              <a:cs typeface="Calibri"/>
              <a:sym typeface="Calibri"/>
            </a:endParaRPr>
          </a:p>
        </p:txBody>
      </p:sp>
      <p:grpSp>
        <p:nvGrpSpPr>
          <p:cNvPr id="305" name="Google Shape;305;p20"/>
          <p:cNvGrpSpPr/>
          <p:nvPr/>
        </p:nvGrpSpPr>
        <p:grpSpPr>
          <a:xfrm>
            <a:off x="469742" y="3444718"/>
            <a:ext cx="999896" cy="999896"/>
            <a:chOff x="9176523" y="1234379"/>
            <a:chExt cx="1333195" cy="1333195"/>
          </a:xfrm>
        </p:grpSpPr>
        <p:sp>
          <p:nvSpPr>
            <p:cNvPr id="306" name="Google Shape;306;p20"/>
            <p:cNvSpPr/>
            <p:nvPr/>
          </p:nvSpPr>
          <p:spPr>
            <a:xfrm>
              <a:off x="9176523" y="1234379"/>
              <a:ext cx="1333195" cy="1333195"/>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pic>
          <p:nvPicPr>
            <p:cNvPr id="307" name="Google Shape;307;p20"/>
            <p:cNvPicPr preferRelativeResize="0"/>
            <p:nvPr/>
          </p:nvPicPr>
          <p:blipFill rotWithShape="1">
            <a:blip r:embed="rId3">
              <a:alphaModFix/>
            </a:blip>
            <a:srcRect/>
            <a:stretch/>
          </p:blipFill>
          <p:spPr>
            <a:xfrm>
              <a:off x="9306865" y="1542297"/>
              <a:ext cx="1093807" cy="656284"/>
            </a:xfrm>
            <a:prstGeom prst="rect">
              <a:avLst/>
            </a:prstGeom>
            <a:noFill/>
            <a:ln>
              <a:noFill/>
            </a:ln>
          </p:spPr>
        </p:pic>
      </p:grpSp>
      <p:grpSp>
        <p:nvGrpSpPr>
          <p:cNvPr id="308" name="Google Shape;308;p20"/>
          <p:cNvGrpSpPr/>
          <p:nvPr/>
        </p:nvGrpSpPr>
        <p:grpSpPr>
          <a:xfrm>
            <a:off x="469742" y="2227361"/>
            <a:ext cx="999896" cy="999896"/>
            <a:chOff x="5418912" y="1234379"/>
            <a:chExt cx="1333195" cy="1333195"/>
          </a:xfrm>
        </p:grpSpPr>
        <p:sp>
          <p:nvSpPr>
            <p:cNvPr id="309" name="Google Shape;309;p20"/>
            <p:cNvSpPr/>
            <p:nvPr/>
          </p:nvSpPr>
          <p:spPr>
            <a:xfrm>
              <a:off x="5418912" y="1234379"/>
              <a:ext cx="1333195" cy="1333195"/>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pic>
          <p:nvPicPr>
            <p:cNvPr id="310" name="Google Shape;310;p20" descr="Image result for kmf logo"/>
            <p:cNvPicPr preferRelativeResize="0"/>
            <p:nvPr/>
          </p:nvPicPr>
          <p:blipFill rotWithShape="1">
            <a:blip r:embed="rId4">
              <a:alphaModFix/>
            </a:blip>
            <a:srcRect/>
            <a:stretch/>
          </p:blipFill>
          <p:spPr>
            <a:xfrm>
              <a:off x="5608845" y="1556748"/>
              <a:ext cx="971709" cy="68846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11"/>
        <p:cNvGrpSpPr/>
        <p:nvPr/>
      </p:nvGrpSpPr>
      <p:grpSpPr>
        <a:xfrm>
          <a:off x="0" y="0"/>
          <a:ext cx="0" cy="0"/>
          <a:chOff x="0" y="0"/>
          <a:chExt cx="0" cy="0"/>
        </a:xfrm>
      </p:grpSpPr>
      <p:sp>
        <p:nvSpPr>
          <p:cNvPr id="312" name="Google Shape;312;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3" name="Google Shape;313;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4" name="Google Shape;314;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15" name="Google Shape;315;p21"/>
          <p:cNvSpPr txBox="1">
            <a:spLocks noGrp="1"/>
          </p:cNvSpPr>
          <p:nvPr>
            <p:ph type="title"/>
          </p:nvPr>
        </p:nvSpPr>
        <p:spPr>
          <a:xfrm>
            <a:off x="369725" y="273844"/>
            <a:ext cx="7886700" cy="34897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6" name="Google Shape;316;p21"/>
          <p:cNvSpPr/>
          <p:nvPr/>
        </p:nvSpPr>
        <p:spPr>
          <a:xfrm>
            <a:off x="1792259" y="1052926"/>
            <a:ext cx="6723091" cy="999896"/>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a:solidFill>
                  <a:srgbClr val="3F3F3F"/>
                </a:solidFill>
                <a:latin typeface="Calibri"/>
                <a:ea typeface="Calibri"/>
                <a:cs typeface="Calibri"/>
                <a:sym typeface="Calibri"/>
              </a:rPr>
              <a:t>“Stellapps is doing great job in bringing leading edge technology to the dairy industry. They are building technologies for making significant improvements in efficiency, transparency and traceability in milk procurement”</a:t>
            </a:r>
            <a:endParaRPr sz="1100"/>
          </a:p>
          <a:p>
            <a:pPr marL="0" marR="0" lvl="0" indent="0" algn="l" rtl="0">
              <a:spcBef>
                <a:spcPts val="0"/>
              </a:spcBef>
              <a:spcAft>
                <a:spcPts val="0"/>
              </a:spcAft>
              <a:buNone/>
            </a:pPr>
            <a:endParaRPr sz="1100" i="1">
              <a:solidFill>
                <a:srgbClr val="3F3F3F"/>
              </a:solidFill>
              <a:latin typeface="Calibri"/>
              <a:ea typeface="Calibri"/>
              <a:cs typeface="Calibri"/>
              <a:sym typeface="Calibri"/>
            </a:endParaRPr>
          </a:p>
          <a:p>
            <a:pPr marL="0" marR="0" lvl="0" indent="0" algn="l" rtl="0">
              <a:spcBef>
                <a:spcPts val="0"/>
              </a:spcBef>
              <a:spcAft>
                <a:spcPts val="0"/>
              </a:spcAft>
              <a:buNone/>
            </a:pPr>
            <a:r>
              <a:rPr lang="en" sz="1100" i="1">
                <a:solidFill>
                  <a:srgbClr val="262626"/>
                </a:solidFill>
                <a:latin typeface="Calibri"/>
                <a:ea typeface="Calibri"/>
                <a:cs typeface="Calibri"/>
                <a:sym typeface="Calibri"/>
              </a:rPr>
              <a:t>Kuldeep Sharma</a:t>
            </a:r>
            <a:endParaRPr sz="1100"/>
          </a:p>
          <a:p>
            <a:pPr marL="0" marR="0" lvl="0" indent="0" algn="l" rtl="0">
              <a:spcBef>
                <a:spcPts val="0"/>
              </a:spcBef>
              <a:spcAft>
                <a:spcPts val="0"/>
              </a:spcAft>
              <a:buNone/>
            </a:pPr>
            <a:r>
              <a:rPr lang="en" sz="1100" i="1">
                <a:solidFill>
                  <a:srgbClr val="478FCC"/>
                </a:solidFill>
                <a:latin typeface="Calibri"/>
                <a:ea typeface="Calibri"/>
                <a:cs typeface="Calibri"/>
                <a:sym typeface="Calibri"/>
              </a:rPr>
              <a:t>CTO, Suruchi Consultants</a:t>
            </a:r>
            <a:endParaRPr sz="1100"/>
          </a:p>
        </p:txBody>
      </p:sp>
      <p:sp>
        <p:nvSpPr>
          <p:cNvPr id="317" name="Google Shape;317;p21"/>
          <p:cNvSpPr/>
          <p:nvPr/>
        </p:nvSpPr>
        <p:spPr>
          <a:xfrm>
            <a:off x="1792258" y="2203561"/>
            <a:ext cx="6640282" cy="999896"/>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100">
              <a:solidFill>
                <a:srgbClr val="3F3F3F"/>
              </a:solidFill>
              <a:latin typeface="Calibri"/>
              <a:ea typeface="Calibri"/>
              <a:cs typeface="Calibri"/>
              <a:sym typeface="Calibri"/>
            </a:endParaRPr>
          </a:p>
          <a:p>
            <a:pPr marL="0" marR="0" lvl="0" indent="0" algn="l" rtl="0">
              <a:spcBef>
                <a:spcPts val="0"/>
              </a:spcBef>
              <a:spcAft>
                <a:spcPts val="0"/>
              </a:spcAft>
              <a:buNone/>
            </a:pPr>
            <a:r>
              <a:rPr lang="en" sz="1100">
                <a:solidFill>
                  <a:srgbClr val="3F3F3F"/>
                </a:solidFill>
                <a:latin typeface="Calibri"/>
                <a:ea typeface="Calibri"/>
                <a:cs typeface="Calibri"/>
                <a:sym typeface="Calibri"/>
              </a:rPr>
              <a:t>“Earlier, there used to have fights regarding rates and payments. Now everything is transparent as it is displayed on the screen and we get the receipt then and there itself. No one can cheat us”</a:t>
            </a:r>
            <a:endParaRPr sz="1100"/>
          </a:p>
          <a:p>
            <a:pPr marL="0" marR="0" lvl="0" indent="0" algn="l" rtl="0">
              <a:spcBef>
                <a:spcPts val="0"/>
              </a:spcBef>
              <a:spcAft>
                <a:spcPts val="0"/>
              </a:spcAft>
              <a:buNone/>
            </a:pPr>
            <a:endParaRPr sz="1100">
              <a:solidFill>
                <a:srgbClr val="3F3F3F"/>
              </a:solidFill>
              <a:latin typeface="Calibri"/>
              <a:ea typeface="Calibri"/>
              <a:cs typeface="Calibri"/>
              <a:sym typeface="Calibri"/>
            </a:endParaRPr>
          </a:p>
          <a:p>
            <a:pPr marL="0" marR="0" lvl="0" indent="0" algn="l" rtl="0">
              <a:spcBef>
                <a:spcPts val="0"/>
              </a:spcBef>
              <a:spcAft>
                <a:spcPts val="0"/>
              </a:spcAft>
              <a:buNone/>
            </a:pPr>
            <a:r>
              <a:rPr lang="en" sz="1100" i="1">
                <a:solidFill>
                  <a:srgbClr val="262626"/>
                </a:solidFill>
                <a:latin typeface="Calibri"/>
                <a:ea typeface="Calibri"/>
                <a:cs typeface="Calibri"/>
                <a:sym typeface="Calibri"/>
              </a:rPr>
              <a:t>Mokam Das </a:t>
            </a:r>
            <a:endParaRPr sz="1100"/>
          </a:p>
          <a:p>
            <a:pPr marL="0" marR="0" lvl="0" indent="0" algn="l" rtl="0">
              <a:spcBef>
                <a:spcPts val="0"/>
              </a:spcBef>
              <a:spcAft>
                <a:spcPts val="0"/>
              </a:spcAft>
              <a:buNone/>
            </a:pPr>
            <a:r>
              <a:rPr lang="en" sz="1100" i="1">
                <a:solidFill>
                  <a:srgbClr val="478FCC"/>
                </a:solidFill>
                <a:latin typeface="Calibri"/>
                <a:ea typeface="Calibri"/>
                <a:cs typeface="Calibri"/>
                <a:sym typeface="Calibri"/>
              </a:rPr>
              <a:t>Farmer, Begusarai</a:t>
            </a:r>
            <a:endParaRPr sz="1100" i="1">
              <a:solidFill>
                <a:srgbClr val="478FCC"/>
              </a:solidFill>
              <a:latin typeface="Calibri"/>
              <a:ea typeface="Calibri"/>
              <a:cs typeface="Calibri"/>
              <a:sym typeface="Calibri"/>
            </a:endParaRPr>
          </a:p>
          <a:p>
            <a:pPr marL="0" marR="0" lvl="0" indent="0" algn="l" rtl="0">
              <a:spcBef>
                <a:spcPts val="0"/>
              </a:spcBef>
              <a:spcAft>
                <a:spcPts val="0"/>
              </a:spcAft>
              <a:buNone/>
            </a:pPr>
            <a:endParaRPr sz="1100">
              <a:solidFill>
                <a:srgbClr val="3F3F3F"/>
              </a:solidFill>
              <a:latin typeface="Calibri"/>
              <a:ea typeface="Calibri"/>
              <a:cs typeface="Calibri"/>
              <a:sym typeface="Calibri"/>
            </a:endParaRPr>
          </a:p>
        </p:txBody>
      </p:sp>
      <p:sp>
        <p:nvSpPr>
          <p:cNvPr id="318" name="Google Shape;318;p21"/>
          <p:cNvSpPr/>
          <p:nvPr/>
        </p:nvSpPr>
        <p:spPr>
          <a:xfrm>
            <a:off x="1792258" y="3468093"/>
            <a:ext cx="6464168" cy="1051899"/>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a:solidFill>
                  <a:srgbClr val="3F3F3F"/>
                </a:solidFill>
                <a:latin typeface="Calibri"/>
                <a:ea typeface="Calibri"/>
                <a:cs typeface="Calibri"/>
                <a:sym typeface="Calibri"/>
              </a:rPr>
              <a:t>“Farmers were not satisfied with earlier mechanism to check quality of milk. Stellapps’ AMCU measures and shows quality, quantity and rate to farmer in real time. And now when farmers arrive here they appreciate this method.”</a:t>
            </a:r>
            <a:endParaRPr sz="1100" i="1">
              <a:solidFill>
                <a:srgbClr val="3F3F3F"/>
              </a:solidFill>
              <a:latin typeface="Calibri"/>
              <a:ea typeface="Calibri"/>
              <a:cs typeface="Calibri"/>
              <a:sym typeface="Calibri"/>
            </a:endParaRPr>
          </a:p>
          <a:p>
            <a:pPr marL="0" marR="0" lvl="0" indent="0" algn="l" rtl="0">
              <a:spcBef>
                <a:spcPts val="0"/>
              </a:spcBef>
              <a:spcAft>
                <a:spcPts val="0"/>
              </a:spcAft>
              <a:buNone/>
            </a:pPr>
            <a:endParaRPr sz="1100" i="1">
              <a:solidFill>
                <a:srgbClr val="3F3F3F"/>
              </a:solidFill>
              <a:latin typeface="Calibri"/>
              <a:ea typeface="Calibri"/>
              <a:cs typeface="Calibri"/>
              <a:sym typeface="Calibri"/>
            </a:endParaRPr>
          </a:p>
          <a:p>
            <a:pPr marL="0" marR="0" lvl="0" indent="0" algn="l" rtl="0">
              <a:spcBef>
                <a:spcPts val="0"/>
              </a:spcBef>
              <a:spcAft>
                <a:spcPts val="0"/>
              </a:spcAft>
              <a:buNone/>
            </a:pPr>
            <a:r>
              <a:rPr lang="en" sz="1100" i="1">
                <a:solidFill>
                  <a:srgbClr val="262626"/>
                </a:solidFill>
                <a:latin typeface="Calibri"/>
                <a:ea typeface="Calibri"/>
                <a:cs typeface="Calibri"/>
                <a:sym typeface="Calibri"/>
              </a:rPr>
              <a:t>Neeraj Kumar</a:t>
            </a:r>
            <a:endParaRPr sz="1100"/>
          </a:p>
          <a:p>
            <a:pPr marL="0" marR="0" lvl="0" indent="0" algn="l" rtl="0">
              <a:spcBef>
                <a:spcPts val="0"/>
              </a:spcBef>
              <a:spcAft>
                <a:spcPts val="0"/>
              </a:spcAft>
              <a:buNone/>
            </a:pPr>
            <a:r>
              <a:rPr lang="en" sz="1100" i="1">
                <a:solidFill>
                  <a:srgbClr val="478FCC"/>
                </a:solidFill>
                <a:latin typeface="Calibri"/>
                <a:ea typeface="Calibri"/>
                <a:cs typeface="Calibri"/>
                <a:sym typeface="Calibri"/>
              </a:rPr>
              <a:t>VLA, Gaura, Bihar</a:t>
            </a:r>
            <a:endParaRPr sz="1100">
              <a:solidFill>
                <a:srgbClr val="478FCC"/>
              </a:solidFill>
              <a:latin typeface="Calibri"/>
              <a:ea typeface="Calibri"/>
              <a:cs typeface="Calibri"/>
              <a:sym typeface="Calibri"/>
            </a:endParaRPr>
          </a:p>
        </p:txBody>
      </p:sp>
      <p:grpSp>
        <p:nvGrpSpPr>
          <p:cNvPr id="319" name="Google Shape;319;p21"/>
          <p:cNvGrpSpPr/>
          <p:nvPr/>
        </p:nvGrpSpPr>
        <p:grpSpPr>
          <a:xfrm>
            <a:off x="476634" y="1052926"/>
            <a:ext cx="999896" cy="999896"/>
            <a:chOff x="1823306" y="1234379"/>
            <a:chExt cx="1333195" cy="1333195"/>
          </a:xfrm>
        </p:grpSpPr>
        <p:sp>
          <p:nvSpPr>
            <p:cNvPr id="320" name="Google Shape;320;p21"/>
            <p:cNvSpPr/>
            <p:nvPr/>
          </p:nvSpPr>
          <p:spPr>
            <a:xfrm>
              <a:off x="1823306" y="1234379"/>
              <a:ext cx="1333195" cy="1333195"/>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21" name="Google Shape;321;p21"/>
            <p:cNvPicPr preferRelativeResize="0"/>
            <p:nvPr/>
          </p:nvPicPr>
          <p:blipFill rotWithShape="1">
            <a:blip r:embed="rId2">
              <a:alphaModFix/>
            </a:blip>
            <a:srcRect l="38514" t="3286" r="38290" b="41462"/>
            <a:stretch/>
          </p:blipFill>
          <p:spPr>
            <a:xfrm>
              <a:off x="2203324" y="1438292"/>
              <a:ext cx="573157" cy="902394"/>
            </a:xfrm>
            <a:prstGeom prst="rect">
              <a:avLst/>
            </a:prstGeom>
            <a:noFill/>
            <a:ln>
              <a:noFill/>
            </a:ln>
          </p:spPr>
        </p:pic>
      </p:grpSp>
      <p:grpSp>
        <p:nvGrpSpPr>
          <p:cNvPr id="322" name="Google Shape;322;p21"/>
          <p:cNvGrpSpPr/>
          <p:nvPr/>
        </p:nvGrpSpPr>
        <p:grpSpPr>
          <a:xfrm>
            <a:off x="469741" y="2250264"/>
            <a:ext cx="999896" cy="999896"/>
            <a:chOff x="5358061" y="1234379"/>
            <a:chExt cx="1333195" cy="1333195"/>
          </a:xfrm>
        </p:grpSpPr>
        <p:sp>
          <p:nvSpPr>
            <p:cNvPr id="323" name="Google Shape;323;p21"/>
            <p:cNvSpPr/>
            <p:nvPr/>
          </p:nvSpPr>
          <p:spPr>
            <a:xfrm>
              <a:off x="5358061" y="1234379"/>
              <a:ext cx="1333195" cy="1333195"/>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24" name="Google Shape;324;p21" descr="Image result for indian farmer png"/>
            <p:cNvPicPr preferRelativeResize="0"/>
            <p:nvPr/>
          </p:nvPicPr>
          <p:blipFill rotWithShape="1">
            <a:blip r:embed="rId3">
              <a:alphaModFix/>
            </a:blip>
            <a:srcRect/>
            <a:stretch/>
          </p:blipFill>
          <p:spPr>
            <a:xfrm>
              <a:off x="5653606" y="1479126"/>
              <a:ext cx="728980" cy="728980"/>
            </a:xfrm>
            <a:prstGeom prst="rect">
              <a:avLst/>
            </a:prstGeom>
            <a:noFill/>
            <a:ln>
              <a:noFill/>
            </a:ln>
          </p:spPr>
        </p:pic>
      </p:grpSp>
      <p:grpSp>
        <p:nvGrpSpPr>
          <p:cNvPr id="325" name="Google Shape;325;p21"/>
          <p:cNvGrpSpPr/>
          <p:nvPr/>
        </p:nvGrpSpPr>
        <p:grpSpPr>
          <a:xfrm>
            <a:off x="464819" y="3477437"/>
            <a:ext cx="999896" cy="999896"/>
            <a:chOff x="5358061" y="1234379"/>
            <a:chExt cx="1333195" cy="1333195"/>
          </a:xfrm>
        </p:grpSpPr>
        <p:sp>
          <p:nvSpPr>
            <p:cNvPr id="326" name="Google Shape;326;p21"/>
            <p:cNvSpPr/>
            <p:nvPr/>
          </p:nvSpPr>
          <p:spPr>
            <a:xfrm>
              <a:off x="5358061" y="1234379"/>
              <a:ext cx="1333195" cy="1333195"/>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27" name="Google Shape;327;p21" descr="Image result for indian farmer png"/>
            <p:cNvPicPr preferRelativeResize="0"/>
            <p:nvPr/>
          </p:nvPicPr>
          <p:blipFill rotWithShape="1">
            <a:blip r:embed="rId3">
              <a:alphaModFix/>
            </a:blip>
            <a:srcRect/>
            <a:stretch/>
          </p:blipFill>
          <p:spPr>
            <a:xfrm>
              <a:off x="5653606" y="1479126"/>
              <a:ext cx="728980" cy="728980"/>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28"/>
        <p:cNvGrpSpPr/>
        <p:nvPr/>
      </p:nvGrpSpPr>
      <p:grpSpPr>
        <a:xfrm>
          <a:off x="0" y="0"/>
          <a:ext cx="0" cy="0"/>
          <a:chOff x="0" y="0"/>
          <a:chExt cx="0" cy="0"/>
        </a:xfrm>
      </p:grpSpPr>
      <p:sp>
        <p:nvSpPr>
          <p:cNvPr id="329" name="Google Shape;329;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0" name="Google Shape;330;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1" name="Google Shape;331;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32" name="Google Shape;332;p22"/>
          <p:cNvSpPr txBox="1">
            <a:spLocks noGrp="1"/>
          </p:cNvSpPr>
          <p:nvPr>
            <p:ph type="title"/>
          </p:nvPr>
        </p:nvSpPr>
        <p:spPr>
          <a:xfrm>
            <a:off x="369725" y="273844"/>
            <a:ext cx="7886700" cy="34897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3" name="Google Shape;333;p22"/>
          <p:cNvSpPr/>
          <p:nvPr/>
        </p:nvSpPr>
        <p:spPr>
          <a:xfrm>
            <a:off x="2449286" y="927797"/>
            <a:ext cx="6066065" cy="1495221"/>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a:solidFill>
                  <a:srgbClr val="3F3F3F"/>
                </a:solidFill>
                <a:latin typeface="Calibri"/>
                <a:ea typeface="Calibri"/>
                <a:cs typeface="Calibri"/>
                <a:sym typeface="Calibri"/>
              </a:rPr>
              <a:t>“Stellapps has really helped us in establishing the direct connection with farmers. It has helped us in improving the milk quality, transparency in collection process and monitoring through real time collection mechanism.”</a:t>
            </a:r>
            <a:endParaRPr sz="1100"/>
          </a:p>
          <a:p>
            <a:pPr marL="0" marR="0" lvl="0" indent="0" algn="l" rtl="0">
              <a:spcBef>
                <a:spcPts val="0"/>
              </a:spcBef>
              <a:spcAft>
                <a:spcPts val="0"/>
              </a:spcAft>
              <a:buNone/>
            </a:pPr>
            <a:endParaRPr sz="1100">
              <a:solidFill>
                <a:srgbClr val="3F3F3F"/>
              </a:solidFill>
              <a:latin typeface="Calibri"/>
              <a:ea typeface="Calibri"/>
              <a:cs typeface="Calibri"/>
              <a:sym typeface="Calibri"/>
            </a:endParaRPr>
          </a:p>
          <a:p>
            <a:pPr marL="0" marR="0" lvl="0" indent="0" algn="l" rtl="0">
              <a:spcBef>
                <a:spcPts val="0"/>
              </a:spcBef>
              <a:spcAft>
                <a:spcPts val="0"/>
              </a:spcAft>
              <a:buNone/>
            </a:pPr>
            <a:r>
              <a:rPr lang="en" sz="1100">
                <a:solidFill>
                  <a:srgbClr val="3F3F3F"/>
                </a:solidFill>
                <a:latin typeface="Calibri"/>
                <a:ea typeface="Calibri"/>
                <a:cs typeface="Calibri"/>
                <a:sym typeface="Calibri"/>
              </a:rPr>
              <a:t>“We want to thank Stellapps for helping us in accomplishing our mission of producing good quality dairy products for customers and economical empowerment of dairy farmers”</a:t>
            </a:r>
            <a:endParaRPr sz="1100"/>
          </a:p>
          <a:p>
            <a:pPr marL="0" marR="0" lvl="0" indent="0" algn="l" rtl="0">
              <a:spcBef>
                <a:spcPts val="0"/>
              </a:spcBef>
              <a:spcAft>
                <a:spcPts val="0"/>
              </a:spcAft>
              <a:buNone/>
            </a:pPr>
            <a:endParaRPr sz="1100">
              <a:solidFill>
                <a:srgbClr val="3F3F3F"/>
              </a:solidFill>
              <a:latin typeface="Calibri"/>
              <a:ea typeface="Calibri"/>
              <a:cs typeface="Calibri"/>
              <a:sym typeface="Calibri"/>
            </a:endParaRPr>
          </a:p>
          <a:p>
            <a:pPr marL="0" marR="0" lvl="0" indent="0" algn="l" rtl="0">
              <a:spcBef>
                <a:spcPts val="0"/>
              </a:spcBef>
              <a:spcAft>
                <a:spcPts val="0"/>
              </a:spcAft>
              <a:buNone/>
            </a:pPr>
            <a:r>
              <a:rPr lang="en" sz="1100" i="1">
                <a:solidFill>
                  <a:srgbClr val="3F3F3F"/>
                </a:solidFill>
                <a:latin typeface="Calibri"/>
                <a:ea typeface="Calibri"/>
                <a:cs typeface="Calibri"/>
                <a:sym typeface="Calibri"/>
              </a:rPr>
              <a:t>Abhinav Shah, Co-Founder and CEO</a:t>
            </a:r>
            <a:endParaRPr sz="1100"/>
          </a:p>
          <a:p>
            <a:pPr marL="0" marR="0" lvl="0" indent="0" algn="l" rtl="0">
              <a:spcBef>
                <a:spcPts val="0"/>
              </a:spcBef>
              <a:spcAft>
                <a:spcPts val="0"/>
              </a:spcAft>
              <a:buNone/>
            </a:pPr>
            <a:r>
              <a:rPr lang="en" sz="1100" i="1">
                <a:solidFill>
                  <a:srgbClr val="478FCC"/>
                </a:solidFill>
                <a:latin typeface="Calibri"/>
                <a:ea typeface="Calibri"/>
                <a:cs typeface="Calibri"/>
                <a:sym typeface="Calibri"/>
              </a:rPr>
              <a:t>OSAM Dairy</a:t>
            </a:r>
            <a:endParaRPr sz="1100" i="1">
              <a:solidFill>
                <a:srgbClr val="478FCC"/>
              </a:solidFill>
              <a:latin typeface="Calibri"/>
              <a:ea typeface="Calibri"/>
              <a:cs typeface="Calibri"/>
              <a:sym typeface="Calibri"/>
            </a:endParaRPr>
          </a:p>
        </p:txBody>
      </p:sp>
      <p:sp>
        <p:nvSpPr>
          <p:cNvPr id="334" name="Google Shape;334;p22"/>
          <p:cNvSpPr/>
          <p:nvPr/>
        </p:nvSpPr>
        <p:spPr>
          <a:xfrm>
            <a:off x="2444165" y="2571750"/>
            <a:ext cx="5812259" cy="1699814"/>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a:solidFill>
                  <a:srgbClr val="3F3F3F"/>
                </a:solidFill>
                <a:latin typeface="Calibri"/>
                <a:ea typeface="Calibri"/>
                <a:cs typeface="Calibri"/>
                <a:sym typeface="Calibri"/>
              </a:rPr>
              <a:t>“After installation of Stellapps Smart CC at all of our chilling centers , the entire collection data is uploaded at the end of every shift. This ensures us to match all the parameters in supply chain.” </a:t>
            </a:r>
            <a:endParaRPr sz="1100"/>
          </a:p>
          <a:p>
            <a:pPr marL="0" marR="0" lvl="0" indent="0" algn="l" rtl="0">
              <a:spcBef>
                <a:spcPts val="0"/>
              </a:spcBef>
              <a:spcAft>
                <a:spcPts val="0"/>
              </a:spcAft>
              <a:buNone/>
            </a:pPr>
            <a:endParaRPr sz="1100">
              <a:solidFill>
                <a:srgbClr val="3F3F3F"/>
              </a:solidFill>
              <a:latin typeface="Calibri"/>
              <a:ea typeface="Calibri"/>
              <a:cs typeface="Calibri"/>
              <a:sym typeface="Calibri"/>
            </a:endParaRPr>
          </a:p>
          <a:p>
            <a:pPr marL="0" marR="0" lvl="0" indent="0" algn="l" rtl="0">
              <a:spcBef>
                <a:spcPts val="0"/>
              </a:spcBef>
              <a:spcAft>
                <a:spcPts val="0"/>
              </a:spcAft>
              <a:buNone/>
            </a:pPr>
            <a:r>
              <a:rPr lang="en" sz="1100">
                <a:solidFill>
                  <a:srgbClr val="3F3F3F"/>
                </a:solidFill>
                <a:latin typeface="Calibri"/>
                <a:ea typeface="Calibri"/>
                <a:cs typeface="Calibri"/>
                <a:sym typeface="Calibri"/>
              </a:rPr>
              <a:t>“With the help of Stellapps we are creating a digital financial ecosystem, which will drive economical empowerment  and better financial decision making for dairy farmers”</a:t>
            </a:r>
            <a:endParaRPr sz="1100"/>
          </a:p>
          <a:p>
            <a:pPr marL="0" marR="0" lvl="0" indent="0" algn="l" rtl="0">
              <a:spcBef>
                <a:spcPts val="0"/>
              </a:spcBef>
              <a:spcAft>
                <a:spcPts val="0"/>
              </a:spcAft>
              <a:buNone/>
            </a:pPr>
            <a:endParaRPr sz="1100">
              <a:solidFill>
                <a:srgbClr val="3F3F3F"/>
              </a:solidFill>
              <a:latin typeface="Calibri"/>
              <a:ea typeface="Calibri"/>
              <a:cs typeface="Calibri"/>
              <a:sym typeface="Calibri"/>
            </a:endParaRPr>
          </a:p>
          <a:p>
            <a:pPr marL="0" marR="0" lvl="0" indent="0" algn="l" rtl="0">
              <a:spcBef>
                <a:spcPts val="0"/>
              </a:spcBef>
              <a:spcAft>
                <a:spcPts val="0"/>
              </a:spcAft>
              <a:buNone/>
            </a:pPr>
            <a:r>
              <a:rPr lang="en" sz="1100" i="1">
                <a:solidFill>
                  <a:srgbClr val="262626"/>
                </a:solidFill>
                <a:latin typeface="Calibri"/>
                <a:ea typeface="Calibri"/>
                <a:cs typeface="Calibri"/>
                <a:sym typeface="Calibri"/>
              </a:rPr>
              <a:t>Kanwal Kumar, Procurement Head</a:t>
            </a:r>
            <a:endParaRPr sz="1100"/>
          </a:p>
          <a:p>
            <a:pPr marL="0" marR="0" lvl="0" indent="0" algn="l" rtl="0">
              <a:spcBef>
                <a:spcPts val="0"/>
              </a:spcBef>
              <a:spcAft>
                <a:spcPts val="0"/>
              </a:spcAft>
              <a:buNone/>
            </a:pPr>
            <a:r>
              <a:rPr lang="en" sz="1100" i="1">
                <a:solidFill>
                  <a:srgbClr val="478FCC"/>
                </a:solidFill>
                <a:latin typeface="Calibri"/>
                <a:ea typeface="Calibri"/>
                <a:cs typeface="Calibri"/>
                <a:sym typeface="Calibri"/>
              </a:rPr>
              <a:t>OSAM Dairy</a:t>
            </a:r>
            <a:endParaRPr sz="1100"/>
          </a:p>
        </p:txBody>
      </p:sp>
      <p:pic>
        <p:nvPicPr>
          <p:cNvPr id="335" name="Google Shape;335;p22"/>
          <p:cNvPicPr preferRelativeResize="0"/>
          <p:nvPr/>
        </p:nvPicPr>
        <p:blipFill rotWithShape="1">
          <a:blip r:embed="rId2">
            <a:alphaModFix/>
          </a:blip>
          <a:srcRect/>
          <a:stretch/>
        </p:blipFill>
        <p:spPr>
          <a:xfrm>
            <a:off x="455150" y="1082772"/>
            <a:ext cx="1830899" cy="1170572"/>
          </a:xfrm>
          <a:prstGeom prst="rect">
            <a:avLst/>
          </a:prstGeom>
          <a:noFill/>
          <a:ln>
            <a:noFill/>
          </a:ln>
        </p:spPr>
      </p:pic>
      <p:pic>
        <p:nvPicPr>
          <p:cNvPr id="336" name="Google Shape;336;p22"/>
          <p:cNvPicPr preferRelativeResize="0"/>
          <p:nvPr/>
        </p:nvPicPr>
        <p:blipFill rotWithShape="1">
          <a:blip r:embed="rId3">
            <a:alphaModFix/>
          </a:blip>
          <a:srcRect/>
          <a:stretch/>
        </p:blipFill>
        <p:spPr>
          <a:xfrm>
            <a:off x="455150" y="2777844"/>
            <a:ext cx="1837966" cy="1287625"/>
          </a:xfrm>
          <a:prstGeom prst="rect">
            <a:avLst/>
          </a:prstGeom>
          <a:noFill/>
          <a:ln>
            <a:noFill/>
          </a:ln>
        </p:spPr>
      </p:pic>
      <p:sp>
        <p:nvSpPr>
          <p:cNvPr id="337" name="Google Shape;337;p22"/>
          <p:cNvSpPr txBox="1"/>
          <p:nvPr/>
        </p:nvSpPr>
        <p:spPr>
          <a:xfrm>
            <a:off x="387051" y="4470243"/>
            <a:ext cx="4125793" cy="23083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478FCC"/>
                </a:solidFill>
                <a:latin typeface="Calibri"/>
                <a:ea typeface="Calibri"/>
                <a:cs typeface="Calibri"/>
                <a:sym typeface="Calibri"/>
              </a:rPr>
              <a:t>For detailed testimonial kindly visit https://tinyurl.com/osam-testimonial</a:t>
            </a:r>
            <a:endParaRPr sz="11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38"/>
        <p:cNvGrpSpPr/>
        <p:nvPr/>
      </p:nvGrpSpPr>
      <p:grpSpPr>
        <a:xfrm>
          <a:off x="0" y="0"/>
          <a:ext cx="0" cy="0"/>
          <a:chOff x="0" y="0"/>
          <a:chExt cx="0" cy="0"/>
        </a:xfrm>
      </p:grpSpPr>
      <p:sp>
        <p:nvSpPr>
          <p:cNvPr id="339" name="Google Shape;339;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0" name="Google Shape;340;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1" name="Google Shape;341;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42" name="Google Shape;342;p23"/>
          <p:cNvSpPr txBox="1">
            <a:spLocks noGrp="1"/>
          </p:cNvSpPr>
          <p:nvPr>
            <p:ph type="title"/>
          </p:nvPr>
        </p:nvSpPr>
        <p:spPr>
          <a:xfrm>
            <a:off x="369725" y="273844"/>
            <a:ext cx="7886700" cy="34897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3" name="Google Shape;343;p23"/>
          <p:cNvSpPr/>
          <p:nvPr/>
        </p:nvSpPr>
        <p:spPr>
          <a:xfrm>
            <a:off x="2449286" y="1000709"/>
            <a:ext cx="6066065" cy="984197"/>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a:solidFill>
                  <a:srgbClr val="3F3F3F"/>
                </a:solidFill>
                <a:latin typeface="Calibri"/>
                <a:ea typeface="Calibri"/>
                <a:cs typeface="Calibri"/>
                <a:sym typeface="Calibri"/>
              </a:rPr>
              <a:t>"It's been 2 years we are using ConTrak, and it helps us in saving the cost, saving the time, achieving increased MBRT and milk quality and very importantly ensuring premium price to our products" </a:t>
            </a:r>
            <a:endParaRPr sz="1100"/>
          </a:p>
          <a:p>
            <a:pPr marL="0" marR="0" lvl="0" indent="0" algn="l" rtl="0">
              <a:spcBef>
                <a:spcPts val="0"/>
              </a:spcBef>
              <a:spcAft>
                <a:spcPts val="0"/>
              </a:spcAft>
              <a:buNone/>
            </a:pPr>
            <a:endParaRPr sz="1100">
              <a:solidFill>
                <a:srgbClr val="3F3F3F"/>
              </a:solidFill>
              <a:latin typeface="Calibri"/>
              <a:ea typeface="Calibri"/>
              <a:cs typeface="Calibri"/>
              <a:sym typeface="Calibri"/>
            </a:endParaRPr>
          </a:p>
          <a:p>
            <a:pPr marL="0" marR="0" lvl="0" indent="0" algn="l" rtl="0">
              <a:spcBef>
                <a:spcPts val="0"/>
              </a:spcBef>
              <a:spcAft>
                <a:spcPts val="0"/>
              </a:spcAft>
              <a:buNone/>
            </a:pPr>
            <a:r>
              <a:rPr lang="en" sz="1100" i="1">
                <a:solidFill>
                  <a:srgbClr val="3F3F3F"/>
                </a:solidFill>
                <a:latin typeface="Calibri"/>
                <a:ea typeface="Calibri"/>
                <a:cs typeface="Calibri"/>
                <a:sym typeface="Calibri"/>
              </a:rPr>
              <a:t>Ashok D, MD</a:t>
            </a:r>
            <a:endParaRPr sz="1100"/>
          </a:p>
          <a:p>
            <a:pPr marL="0" marR="0" lvl="0" indent="0" algn="l" rtl="0">
              <a:spcBef>
                <a:spcPts val="0"/>
              </a:spcBef>
              <a:spcAft>
                <a:spcPts val="0"/>
              </a:spcAft>
              <a:buNone/>
            </a:pPr>
            <a:r>
              <a:rPr lang="en" sz="1100" i="1">
                <a:solidFill>
                  <a:srgbClr val="478FCC"/>
                </a:solidFill>
                <a:latin typeface="Calibri"/>
                <a:ea typeface="Calibri"/>
                <a:cs typeface="Calibri"/>
                <a:sym typeface="Calibri"/>
              </a:rPr>
              <a:t>Bijapur Union , Karnataka Milk Federation</a:t>
            </a:r>
            <a:endParaRPr sz="1100" i="1">
              <a:solidFill>
                <a:srgbClr val="478FCC"/>
              </a:solidFill>
              <a:latin typeface="Calibri"/>
              <a:ea typeface="Calibri"/>
              <a:cs typeface="Calibri"/>
              <a:sym typeface="Calibri"/>
            </a:endParaRPr>
          </a:p>
        </p:txBody>
      </p:sp>
      <p:sp>
        <p:nvSpPr>
          <p:cNvPr id="344" name="Google Shape;344;p23"/>
          <p:cNvSpPr/>
          <p:nvPr/>
        </p:nvSpPr>
        <p:spPr>
          <a:xfrm>
            <a:off x="2444165" y="2713139"/>
            <a:ext cx="5812259" cy="1085101"/>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a:solidFill>
                  <a:srgbClr val="3F3F3F"/>
                </a:solidFill>
                <a:latin typeface="Calibri"/>
                <a:ea typeface="Calibri"/>
                <a:cs typeface="Calibri"/>
                <a:sym typeface="Calibri"/>
              </a:rPr>
              <a:t>“Stellapps came for our help in the right time to closely monitor the procurement operations, bringing I transparency, improve milk quality standards and increase in efficiency through automation in procurement.”</a:t>
            </a:r>
            <a:endParaRPr sz="1100"/>
          </a:p>
          <a:p>
            <a:pPr marL="0" marR="0" lvl="0" indent="0" algn="l" rtl="0">
              <a:spcBef>
                <a:spcPts val="0"/>
              </a:spcBef>
              <a:spcAft>
                <a:spcPts val="0"/>
              </a:spcAft>
              <a:buNone/>
            </a:pPr>
            <a:endParaRPr sz="1100">
              <a:solidFill>
                <a:srgbClr val="3F3F3F"/>
              </a:solidFill>
              <a:latin typeface="Calibri"/>
              <a:ea typeface="Calibri"/>
              <a:cs typeface="Calibri"/>
              <a:sym typeface="Calibri"/>
            </a:endParaRPr>
          </a:p>
          <a:p>
            <a:pPr marL="0" marR="0" lvl="0" indent="0" algn="l" rtl="0">
              <a:spcBef>
                <a:spcPts val="0"/>
              </a:spcBef>
              <a:spcAft>
                <a:spcPts val="0"/>
              </a:spcAft>
              <a:buNone/>
            </a:pPr>
            <a:r>
              <a:rPr lang="en" sz="1100" i="1">
                <a:solidFill>
                  <a:srgbClr val="3F3F3F"/>
                </a:solidFill>
                <a:latin typeface="Calibri"/>
                <a:ea typeface="Calibri"/>
                <a:cs typeface="Calibri"/>
                <a:sym typeface="Calibri"/>
              </a:rPr>
              <a:t>SB Singh, </a:t>
            </a:r>
            <a:endParaRPr sz="1100"/>
          </a:p>
          <a:p>
            <a:pPr marL="0" marR="0" lvl="0" indent="0" algn="l" rtl="0">
              <a:spcBef>
                <a:spcPts val="0"/>
              </a:spcBef>
              <a:spcAft>
                <a:spcPts val="0"/>
              </a:spcAft>
              <a:buNone/>
            </a:pPr>
            <a:r>
              <a:rPr lang="en" sz="1100" i="1">
                <a:solidFill>
                  <a:srgbClr val="478FCC"/>
                </a:solidFill>
                <a:latin typeface="Calibri"/>
                <a:ea typeface="Calibri"/>
                <a:cs typeface="Calibri"/>
                <a:sym typeface="Calibri"/>
              </a:rPr>
              <a:t>OSD, Banas Dairy (AMUL)</a:t>
            </a:r>
            <a:endParaRPr sz="1100"/>
          </a:p>
        </p:txBody>
      </p:sp>
      <p:pic>
        <p:nvPicPr>
          <p:cNvPr id="345" name="Google Shape;345;p23"/>
          <p:cNvPicPr preferRelativeResize="0"/>
          <p:nvPr/>
        </p:nvPicPr>
        <p:blipFill rotWithShape="1">
          <a:blip r:embed="rId2">
            <a:alphaModFix/>
          </a:blip>
          <a:srcRect t="1" b="33340"/>
          <a:stretch/>
        </p:blipFill>
        <p:spPr>
          <a:xfrm>
            <a:off x="455150" y="1078032"/>
            <a:ext cx="1837967" cy="1170572"/>
          </a:xfrm>
          <a:prstGeom prst="rect">
            <a:avLst/>
          </a:prstGeom>
          <a:noFill/>
          <a:ln>
            <a:noFill/>
          </a:ln>
        </p:spPr>
      </p:pic>
      <p:pic>
        <p:nvPicPr>
          <p:cNvPr id="346" name="Google Shape;346;p23"/>
          <p:cNvPicPr preferRelativeResize="0"/>
          <p:nvPr/>
        </p:nvPicPr>
        <p:blipFill rotWithShape="1">
          <a:blip r:embed="rId3">
            <a:alphaModFix/>
          </a:blip>
          <a:srcRect/>
          <a:stretch/>
        </p:blipFill>
        <p:spPr>
          <a:xfrm>
            <a:off x="455150" y="2777844"/>
            <a:ext cx="1837967" cy="1287624"/>
          </a:xfrm>
          <a:prstGeom prst="rect">
            <a:avLst/>
          </a:prstGeom>
          <a:noFill/>
          <a:ln>
            <a:noFill/>
          </a:ln>
        </p:spPr>
      </p:pic>
      <p:sp>
        <p:nvSpPr>
          <p:cNvPr id="347" name="Google Shape;347;p23"/>
          <p:cNvSpPr txBox="1"/>
          <p:nvPr/>
        </p:nvSpPr>
        <p:spPr>
          <a:xfrm>
            <a:off x="387051" y="4470243"/>
            <a:ext cx="4156956" cy="3924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478FCC"/>
                </a:solidFill>
                <a:latin typeface="Calibri"/>
                <a:ea typeface="Calibri"/>
                <a:cs typeface="Calibri"/>
                <a:sym typeface="Calibri"/>
              </a:rPr>
              <a:t>For detailed testimonial kindly visit https://tinyurl.com/banas-testimonial</a:t>
            </a:r>
            <a:endParaRPr sz="1100"/>
          </a:p>
          <a:p>
            <a:pPr marL="0" marR="0" lvl="0" indent="0" algn="l" rtl="0">
              <a:spcBef>
                <a:spcPts val="0"/>
              </a:spcBef>
              <a:spcAft>
                <a:spcPts val="0"/>
              </a:spcAft>
              <a:buNone/>
            </a:pPr>
            <a:endParaRPr sz="1100">
              <a:solidFill>
                <a:srgbClr val="478FCC"/>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348"/>
        <p:cNvGrpSpPr/>
        <p:nvPr/>
      </p:nvGrpSpPr>
      <p:grpSpPr>
        <a:xfrm>
          <a:off x="0" y="0"/>
          <a:ext cx="0" cy="0"/>
          <a:chOff x="0" y="0"/>
          <a:chExt cx="0" cy="0"/>
        </a:xfrm>
      </p:grpSpPr>
      <p:sp>
        <p:nvSpPr>
          <p:cNvPr id="349" name="Google Shape;349;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0" name="Google Shape;350;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1" name="Google Shape;351;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52" name="Google Shape;352;p24"/>
          <p:cNvSpPr txBox="1"/>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900">
                <a:solidFill>
                  <a:srgbClr val="888888"/>
                </a:solidFill>
                <a:latin typeface="Calibri"/>
                <a:ea typeface="Calibri"/>
                <a:cs typeface="Calibri"/>
                <a:sym typeface="Calibri"/>
              </a:rPr>
              <a:t>6/2/2020</a:t>
            </a:r>
            <a:endParaRPr sz="900">
              <a:solidFill>
                <a:srgbClr val="888888"/>
              </a:solidFill>
              <a:latin typeface="Calibri"/>
              <a:ea typeface="Calibri"/>
              <a:cs typeface="Calibri"/>
              <a:sym typeface="Calibri"/>
            </a:endParaRPr>
          </a:p>
        </p:txBody>
      </p:sp>
      <p:sp>
        <p:nvSpPr>
          <p:cNvPr id="353" name="Google Shape;353;p24"/>
          <p:cNvSpPr txBox="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a:solidFill>
                  <a:srgbClr val="888888"/>
                </a:solidFill>
                <a:latin typeface="Calibri"/>
                <a:ea typeface="Calibri"/>
                <a:cs typeface="Calibri"/>
                <a:sym typeface="Calibri"/>
              </a:rPr>
              <a:t>www.stellapps.com</a:t>
            </a:r>
            <a:endParaRPr sz="900">
              <a:solidFill>
                <a:srgbClr val="888888"/>
              </a:solidFill>
              <a:latin typeface="Calibri"/>
              <a:ea typeface="Calibri"/>
              <a:cs typeface="Calibri"/>
              <a:sym typeface="Calibri"/>
            </a:endParaRPr>
          </a:p>
        </p:txBody>
      </p:sp>
      <p:sp>
        <p:nvSpPr>
          <p:cNvPr id="354" name="Google Shape;354;p24"/>
          <p:cNvSpPr txBox="1"/>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pic>
        <p:nvPicPr>
          <p:cNvPr id="355" name="Google Shape;355;p24"/>
          <p:cNvPicPr preferRelativeResize="0"/>
          <p:nvPr/>
        </p:nvPicPr>
        <p:blipFill rotWithShape="1">
          <a:blip r:embed="rId2">
            <a:alphaModFix/>
          </a:blip>
          <a:srcRect l="59420" b="12183"/>
          <a:stretch/>
        </p:blipFill>
        <p:spPr>
          <a:xfrm>
            <a:off x="4874271" y="0"/>
            <a:ext cx="4269729" cy="5143500"/>
          </a:xfrm>
          <a:prstGeom prst="rect">
            <a:avLst/>
          </a:prstGeom>
          <a:noFill/>
          <a:ln>
            <a:noFill/>
          </a:ln>
        </p:spPr>
      </p:pic>
      <p:sp>
        <p:nvSpPr>
          <p:cNvPr id="356" name="Google Shape;356;p24"/>
          <p:cNvSpPr txBox="1">
            <a:spLocks noGrp="1"/>
          </p:cNvSpPr>
          <p:nvPr>
            <p:ph type="title"/>
          </p:nvPr>
        </p:nvSpPr>
        <p:spPr>
          <a:xfrm>
            <a:off x="0" y="0"/>
            <a:ext cx="4984423" cy="5143499"/>
          </a:xfrm>
          <a:prstGeom prst="rect">
            <a:avLst/>
          </a:prstGeom>
          <a:solidFill>
            <a:srgbClr val="478FCC"/>
          </a:solid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7" name="Google Shape;357;p24"/>
          <p:cNvSpPr txBox="1"/>
          <p:nvPr/>
        </p:nvSpPr>
        <p:spPr>
          <a:xfrm>
            <a:off x="2239285" y="3194151"/>
            <a:ext cx="2409617" cy="552215"/>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chemeClr val="lt1"/>
              </a:buClr>
              <a:buSzPts val="1500"/>
              <a:buFont typeface="Arial"/>
              <a:buNone/>
            </a:pPr>
            <a:r>
              <a:rPr lang="en" sz="1500" b="1">
                <a:solidFill>
                  <a:schemeClr val="lt1"/>
                </a:solidFill>
                <a:latin typeface="Calibri"/>
                <a:ea typeface="Calibri"/>
                <a:cs typeface="Calibri"/>
                <a:sym typeface="Calibri"/>
              </a:rPr>
              <a:t>Dr. Varghese Kurian, </a:t>
            </a:r>
            <a:r>
              <a:rPr lang="en" sz="1200" i="1">
                <a:solidFill>
                  <a:schemeClr val="lt1"/>
                </a:solidFill>
                <a:latin typeface="Calibri"/>
                <a:ea typeface="Calibri"/>
                <a:cs typeface="Calibri"/>
                <a:sym typeface="Calibri"/>
              </a:rPr>
              <a:t>Father of Milk Revolution</a:t>
            </a:r>
            <a:endParaRPr sz="1500" i="1">
              <a:solidFill>
                <a:schemeClr val="lt1"/>
              </a:solidFill>
              <a:latin typeface="Calibri"/>
              <a:ea typeface="Calibri"/>
              <a:cs typeface="Calibri"/>
              <a:sym typeface="Calibri"/>
            </a:endParaRPr>
          </a:p>
        </p:txBody>
      </p:sp>
      <p:sp>
        <p:nvSpPr>
          <p:cNvPr id="358" name="Google Shape;358;p24"/>
          <p:cNvSpPr/>
          <p:nvPr/>
        </p:nvSpPr>
        <p:spPr>
          <a:xfrm flipH="1">
            <a:off x="366286" y="1401291"/>
            <a:ext cx="34289" cy="80582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    </a:t>
            </a:r>
            <a:endParaRPr sz="1100"/>
          </a:p>
        </p:txBody>
      </p:sp>
      <p:sp>
        <p:nvSpPr>
          <p:cNvPr id="359" name="Google Shape;359;p24"/>
          <p:cNvSpPr/>
          <p:nvPr/>
        </p:nvSpPr>
        <p:spPr>
          <a:xfrm>
            <a:off x="517999" y="1118849"/>
            <a:ext cx="4119664" cy="1223412"/>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br>
              <a:rPr lang="en" sz="1500">
                <a:solidFill>
                  <a:schemeClr val="lt1"/>
                </a:solidFill>
                <a:latin typeface="Calibri"/>
                <a:ea typeface="Calibri"/>
                <a:cs typeface="Calibri"/>
                <a:sym typeface="Calibri"/>
              </a:rPr>
            </a:br>
            <a:r>
              <a:rPr lang="en" sz="1500">
                <a:solidFill>
                  <a:schemeClr val="lt1"/>
                </a:solidFill>
                <a:latin typeface="Calibri"/>
                <a:ea typeface="Calibri"/>
                <a:cs typeface="Calibri"/>
                <a:sym typeface="Calibri"/>
              </a:rPr>
              <a:t>“The first principle is that if we want to produce milk, we must have a market for it and that market must be such that the person producing the commodity must profit”</a:t>
            </a:r>
            <a:endParaRPr sz="11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 name="Google Shape;26;p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0"/>
        <p:cNvGrpSpPr/>
        <p:nvPr/>
      </p:nvGrpSpPr>
      <p:grpSpPr>
        <a:xfrm>
          <a:off x="0" y="0"/>
          <a:ext cx="0" cy="0"/>
          <a:chOff x="0" y="0"/>
          <a:chExt cx="0" cy="0"/>
        </a:xfrm>
      </p:grpSpPr>
      <p:sp>
        <p:nvSpPr>
          <p:cNvPr id="31" name="Google Shape;31;p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 name="Google Shape;32;p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 name="Google Shape;33;p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5"/>
          <p:cNvSpPr txBox="1"/>
          <p:nvPr/>
        </p:nvSpPr>
        <p:spPr>
          <a:xfrm>
            <a:off x="2467804" y="1861456"/>
            <a:ext cx="4257235" cy="43951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478FCC"/>
              </a:buClr>
              <a:buSzPts val="2400"/>
              <a:buFont typeface="Calibri"/>
              <a:buNone/>
            </a:pPr>
            <a:r>
              <a:rPr lang="en" sz="2400" b="1">
                <a:solidFill>
                  <a:srgbClr val="478FCC"/>
                </a:solidFill>
                <a:latin typeface="Calibri"/>
                <a:ea typeface="Calibri"/>
                <a:cs typeface="Calibri"/>
                <a:sym typeface="Calibri"/>
              </a:rPr>
              <a:t>TITLE OF THE SUB-TOPIC</a:t>
            </a:r>
            <a:endParaRPr sz="1100"/>
          </a:p>
        </p:txBody>
      </p:sp>
      <p:sp>
        <p:nvSpPr>
          <p:cNvPr id="35" name="Google Shape;35;p5"/>
          <p:cNvSpPr txBox="1"/>
          <p:nvPr/>
        </p:nvSpPr>
        <p:spPr>
          <a:xfrm>
            <a:off x="1886972" y="2386304"/>
            <a:ext cx="5400675" cy="43951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C0C0C"/>
              </a:buClr>
              <a:buSzPts val="1800"/>
              <a:buFont typeface="Calibri"/>
              <a:buNone/>
            </a:pPr>
            <a:r>
              <a:rPr lang="en" sz="1800">
                <a:solidFill>
                  <a:srgbClr val="0C0C0C"/>
                </a:solidFill>
                <a:latin typeface="Calibri"/>
                <a:ea typeface="Calibri"/>
                <a:cs typeface="Calibri"/>
                <a:sym typeface="Calibri"/>
              </a:rPr>
              <a:t>Sub-Title Text Goes here</a:t>
            </a:r>
            <a:endParaRPr sz="1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Google Shape;39;p6"/>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6"/>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6"/>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Google Shape;43;p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Google Shape;44;p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Google Shape;47;p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8" name="Google Shape;48;p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 name="Google Shape;49;p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0" name="Google Shape;50;p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 name="Google Shape;51;p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4" name="Google Shape;54;p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5">
            <a:alphaModFix/>
          </a:blip>
          <a:tile tx="0" ty="0" sx="100000" sy="100000" flip="none" algn="tl"/>
        </a:blip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26">
            <a:alphaModFix/>
          </a:blip>
          <a:srcRect/>
          <a:stretch/>
        </p:blipFill>
        <p:spPr>
          <a:xfrm>
            <a:off x="0" y="2008"/>
            <a:ext cx="9143999" cy="5139484"/>
          </a:xfrm>
          <a:prstGeom prst="rect">
            <a:avLst/>
          </a:prstGeom>
          <a:noFill/>
          <a:ln>
            <a:noFill/>
          </a:ln>
        </p:spPr>
      </p:pic>
      <p:sp>
        <p:nvSpPr>
          <p:cNvPr id="7" name="Google Shape;7;p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 name="Google Shape;8;p1"/>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23850" algn="l" rtl="0">
              <a:lnSpc>
                <a:spcPct val="90000"/>
              </a:lnSpc>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2" name="Google Shape;12;p1"/>
          <p:cNvPicPr preferRelativeResize="0"/>
          <p:nvPr/>
        </p:nvPicPr>
        <p:blipFill rotWithShape="1">
          <a:blip r:embed="rId27">
            <a:alphaModFix/>
          </a:blip>
          <a:srcRect/>
          <a:stretch/>
        </p:blipFill>
        <p:spPr>
          <a:xfrm>
            <a:off x="8377141" y="172641"/>
            <a:ext cx="508934" cy="55740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25"/>
          <p:cNvSpPr txBox="1">
            <a:spLocks noGrp="1"/>
          </p:cNvSpPr>
          <p:nvPr>
            <p:ph type="ctrTitle"/>
          </p:nvPr>
        </p:nvSpPr>
        <p:spPr>
          <a:xfrm>
            <a:off x="3861918" y="1258916"/>
            <a:ext cx="5400675" cy="439518"/>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lt1"/>
              </a:buClr>
              <a:buSzPts val="3300"/>
              <a:buFont typeface="Calibri"/>
              <a:buNone/>
            </a:pPr>
            <a:r>
              <a:rPr lang="en" sz="3300" b="1">
                <a:solidFill>
                  <a:schemeClr val="lt1"/>
                </a:solidFill>
              </a:rPr>
              <a:t>Actisens Cloud UI </a:t>
            </a:r>
            <a:endParaRPr sz="3300" b="1">
              <a:solidFill>
                <a:schemeClr val="lt1"/>
              </a:solidFill>
            </a:endParaRPr>
          </a:p>
          <a:p>
            <a:pPr marL="0" lvl="0" indent="0" algn="l" rtl="0">
              <a:lnSpc>
                <a:spcPct val="100000"/>
              </a:lnSpc>
              <a:spcBef>
                <a:spcPts val="0"/>
              </a:spcBef>
              <a:spcAft>
                <a:spcPts val="0"/>
              </a:spcAft>
              <a:buClr>
                <a:schemeClr val="lt1"/>
              </a:buClr>
              <a:buSzPts val="3300"/>
              <a:buFont typeface="Calibri"/>
              <a:buNone/>
            </a:pPr>
            <a:r>
              <a:rPr lang="en" sz="3300" b="1">
                <a:solidFill>
                  <a:schemeClr val="lt1"/>
                </a:solidFill>
              </a:rPr>
              <a:t>Requirements</a:t>
            </a:r>
            <a:endParaRPr sz="3300" b="1">
              <a:solidFill>
                <a:schemeClr val="lt1"/>
              </a:solidFill>
            </a:endParaRPr>
          </a:p>
        </p:txBody>
      </p:sp>
      <p:grpSp>
        <p:nvGrpSpPr>
          <p:cNvPr id="365" name="Google Shape;365;p25"/>
          <p:cNvGrpSpPr/>
          <p:nvPr/>
        </p:nvGrpSpPr>
        <p:grpSpPr>
          <a:xfrm>
            <a:off x="1026959" y="572953"/>
            <a:ext cx="2513708" cy="2513708"/>
            <a:chOff x="268267" y="763938"/>
            <a:chExt cx="3351611" cy="3351611"/>
          </a:xfrm>
        </p:grpSpPr>
        <p:sp>
          <p:nvSpPr>
            <p:cNvPr id="366" name="Google Shape;366;p25"/>
            <p:cNvSpPr/>
            <p:nvPr/>
          </p:nvSpPr>
          <p:spPr>
            <a:xfrm>
              <a:off x="268267" y="763938"/>
              <a:ext cx="3351611" cy="3351611"/>
            </a:xfrm>
            <a:prstGeom prst="ellipse">
              <a:avLst/>
            </a:prstGeom>
            <a:solidFill>
              <a:srgbClr val="F2F2F2"/>
            </a:solidFill>
            <a:ln>
              <a:noFill/>
            </a:ln>
            <a:effectLst>
              <a:outerShdw blurRad="50800" dist="38100" dir="2700000" algn="tl" rotWithShape="0">
                <a:schemeClr val="dk2">
                  <a:alpha val="20000"/>
                </a:scheme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367" name="Google Shape;367;p25"/>
            <p:cNvPicPr preferRelativeResize="0"/>
            <p:nvPr/>
          </p:nvPicPr>
          <p:blipFill rotWithShape="1">
            <a:blip r:embed="rId4">
              <a:alphaModFix/>
            </a:blip>
            <a:srcRect/>
            <a:stretch/>
          </p:blipFill>
          <p:spPr>
            <a:xfrm>
              <a:off x="987931" y="1199312"/>
              <a:ext cx="1945271" cy="2130535"/>
            </a:xfrm>
            <a:prstGeom prst="rect">
              <a:avLst/>
            </a:prstGeom>
            <a:noFill/>
            <a:ln>
              <a:noFill/>
            </a:ln>
          </p:spPr>
        </p:pic>
        <p:sp>
          <p:nvSpPr>
            <p:cNvPr id="368" name="Google Shape;368;p25"/>
            <p:cNvSpPr txBox="1"/>
            <p:nvPr/>
          </p:nvSpPr>
          <p:spPr>
            <a:xfrm>
              <a:off x="1211789" y="3389656"/>
              <a:ext cx="1464568" cy="43088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0" i="0" u="none" strike="noStrike" cap="none">
                  <a:solidFill>
                    <a:srgbClr val="292C6B"/>
                  </a:solidFill>
                  <a:latin typeface="Open Sans"/>
                  <a:ea typeface="Open Sans"/>
                  <a:cs typeface="Open Sans"/>
                  <a:sym typeface="Open Sans"/>
                </a:rPr>
                <a:t>www.stellapps.com</a:t>
              </a:r>
              <a:endParaRPr sz="900" b="1">
                <a:solidFill>
                  <a:srgbClr val="292C6B"/>
                </a:solidFill>
                <a:latin typeface="Open Sans"/>
                <a:ea typeface="Open Sans"/>
                <a:cs typeface="Open Sans"/>
                <a:sym typeface="Open Sans"/>
              </a:endParaRPr>
            </a:p>
            <a:p>
              <a:pPr marL="0" marR="0" lvl="0" indent="0" algn="l" rtl="0">
                <a:spcBef>
                  <a:spcPts val="0"/>
                </a:spcBef>
                <a:spcAft>
                  <a:spcPts val="0"/>
                </a:spcAft>
                <a:buNone/>
              </a:pPr>
              <a:endParaRPr sz="700">
                <a:solidFill>
                  <a:srgbClr val="292C6B"/>
                </a:solidFill>
                <a:latin typeface="Calibri"/>
                <a:ea typeface="Calibri"/>
                <a:cs typeface="Calibri"/>
                <a:sym typeface="Calibri"/>
              </a:endParaRPr>
            </a:p>
          </p:txBody>
        </p:sp>
      </p:grpSp>
      <p:sp>
        <p:nvSpPr>
          <p:cNvPr id="369" name="Google Shape;369;p25"/>
          <p:cNvSpPr txBox="1"/>
          <p:nvPr/>
        </p:nvSpPr>
        <p:spPr>
          <a:xfrm>
            <a:off x="321906" y="4366726"/>
            <a:ext cx="8544508" cy="64633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700">
                <a:solidFill>
                  <a:srgbClr val="7F7F7F"/>
                </a:solidFill>
                <a:latin typeface="Calibri"/>
                <a:ea typeface="Calibri"/>
                <a:cs typeface="Calibri"/>
                <a:sym typeface="Calibri"/>
              </a:rPr>
              <a:t>Disclaimer: </a:t>
            </a:r>
            <a:endParaRPr sz="1100"/>
          </a:p>
          <a:p>
            <a:pPr marL="0" marR="0" lvl="0" indent="0" algn="l" rtl="0">
              <a:spcBef>
                <a:spcPts val="500"/>
              </a:spcBef>
              <a:spcAft>
                <a:spcPts val="0"/>
              </a:spcAft>
              <a:buNone/>
            </a:pPr>
            <a:r>
              <a:rPr lang="en" sz="700">
                <a:solidFill>
                  <a:srgbClr val="7F7F7F"/>
                </a:solidFill>
                <a:latin typeface="Calibri"/>
                <a:ea typeface="Calibri"/>
                <a:cs typeface="Calibri"/>
                <a:sym typeface="Calibri"/>
              </a:rPr>
              <a:t>This presentation is intended to be used only by the officials, authorized representatives and employees of Stellapps Technologies Private Limited (“Stellapps”). No copy or content(s) of this presentation shall be used, copied, reproduced, captured or imitated except with the prior permission of Stellapps. Stellapps retains all interests and rights including intellectual and proprietary interests which are or may be associated with this presentation, whether at present or in future. Stellapps makes no claims, promise or guarantee of any kind about the accuracy, completeness or adequacy of the content of this presentation and expressly disclaims any liability for errors and omission in such content, whether used with or without its permission.</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5"/>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3.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Live status report for Activity meter (L1) - Flow</a:t>
            </a:r>
            <a:r>
              <a:rPr lang="e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439" name="Google Shape;439;p35"/>
          <p:cNvSpPr/>
          <p:nvPr/>
        </p:nvSpPr>
        <p:spPr>
          <a:xfrm>
            <a:off x="254675" y="1837925"/>
            <a:ext cx="1902000" cy="15705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Support team checks the Live or not Live status of activity meter</a:t>
            </a:r>
            <a:endParaRPr sz="1000"/>
          </a:p>
        </p:txBody>
      </p:sp>
      <p:sp>
        <p:nvSpPr>
          <p:cNvPr id="440" name="Google Shape;440;p35"/>
          <p:cNvSpPr/>
          <p:nvPr/>
        </p:nvSpPr>
        <p:spPr>
          <a:xfrm>
            <a:off x="471725" y="746400"/>
            <a:ext cx="1467900" cy="49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START</a:t>
            </a:r>
            <a:endParaRPr/>
          </a:p>
        </p:txBody>
      </p:sp>
      <p:cxnSp>
        <p:nvCxnSpPr>
          <p:cNvPr id="441" name="Google Shape;441;p35"/>
          <p:cNvCxnSpPr>
            <a:stCxn id="440" idx="4"/>
            <a:endCxn id="439" idx="0"/>
          </p:cNvCxnSpPr>
          <p:nvPr/>
        </p:nvCxnSpPr>
        <p:spPr>
          <a:xfrm>
            <a:off x="1205675" y="1239000"/>
            <a:ext cx="0" cy="598800"/>
          </a:xfrm>
          <a:prstGeom prst="straightConnector1">
            <a:avLst/>
          </a:prstGeom>
          <a:noFill/>
          <a:ln w="9525" cap="flat" cmpd="sng">
            <a:solidFill>
              <a:schemeClr val="dk2"/>
            </a:solidFill>
            <a:prstDash val="solid"/>
            <a:round/>
            <a:headEnd type="none" w="med" len="med"/>
            <a:tailEnd type="triangle" w="med" len="med"/>
          </a:ln>
        </p:spPr>
      </p:cxnSp>
      <p:cxnSp>
        <p:nvCxnSpPr>
          <p:cNvPr id="442" name="Google Shape;442;p35"/>
          <p:cNvCxnSpPr>
            <a:stCxn id="439" idx="3"/>
          </p:cNvCxnSpPr>
          <p:nvPr/>
        </p:nvCxnSpPr>
        <p:spPr>
          <a:xfrm>
            <a:off x="2156675" y="2623175"/>
            <a:ext cx="490800" cy="8100"/>
          </a:xfrm>
          <a:prstGeom prst="straightConnector1">
            <a:avLst/>
          </a:prstGeom>
          <a:noFill/>
          <a:ln w="9525" cap="flat" cmpd="sng">
            <a:solidFill>
              <a:schemeClr val="dk2"/>
            </a:solidFill>
            <a:prstDash val="solid"/>
            <a:round/>
            <a:headEnd type="none" w="med" len="med"/>
            <a:tailEnd type="triangle" w="med" len="med"/>
          </a:ln>
        </p:spPr>
      </p:cxnSp>
      <p:sp>
        <p:nvSpPr>
          <p:cNvPr id="443" name="Google Shape;443;p35"/>
          <p:cNvSpPr/>
          <p:nvPr/>
        </p:nvSpPr>
        <p:spPr>
          <a:xfrm>
            <a:off x="2616875" y="1837925"/>
            <a:ext cx="1902000" cy="15705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Support team checks the Live or not Live status of other  activity meters in gateway</a:t>
            </a:r>
            <a:endParaRPr sz="1000"/>
          </a:p>
        </p:txBody>
      </p:sp>
      <p:cxnSp>
        <p:nvCxnSpPr>
          <p:cNvPr id="444" name="Google Shape;444;p35"/>
          <p:cNvCxnSpPr/>
          <p:nvPr/>
        </p:nvCxnSpPr>
        <p:spPr>
          <a:xfrm>
            <a:off x="4518872" y="2612225"/>
            <a:ext cx="490800" cy="8100"/>
          </a:xfrm>
          <a:prstGeom prst="straightConnector1">
            <a:avLst/>
          </a:prstGeom>
          <a:noFill/>
          <a:ln w="9525" cap="flat" cmpd="sng">
            <a:solidFill>
              <a:schemeClr val="dk2"/>
            </a:solidFill>
            <a:prstDash val="solid"/>
            <a:round/>
            <a:headEnd type="none" w="med" len="med"/>
            <a:tailEnd type="triangle" w="med" len="med"/>
          </a:ln>
        </p:spPr>
      </p:cxnSp>
      <p:sp>
        <p:nvSpPr>
          <p:cNvPr id="445" name="Google Shape;445;p35"/>
          <p:cNvSpPr/>
          <p:nvPr/>
        </p:nvSpPr>
        <p:spPr>
          <a:xfrm>
            <a:off x="4979075" y="1837925"/>
            <a:ext cx="1902000" cy="15705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Field team needs to check the interrupt LED blink</a:t>
            </a:r>
            <a:endParaRPr sz="1000"/>
          </a:p>
        </p:txBody>
      </p:sp>
      <p:cxnSp>
        <p:nvCxnSpPr>
          <p:cNvPr id="446" name="Google Shape;446;p35"/>
          <p:cNvCxnSpPr/>
          <p:nvPr/>
        </p:nvCxnSpPr>
        <p:spPr>
          <a:xfrm>
            <a:off x="6881072" y="2612225"/>
            <a:ext cx="202800" cy="15300"/>
          </a:xfrm>
          <a:prstGeom prst="straightConnector1">
            <a:avLst/>
          </a:prstGeom>
          <a:noFill/>
          <a:ln w="9525" cap="flat" cmpd="sng">
            <a:solidFill>
              <a:schemeClr val="dk2"/>
            </a:solidFill>
            <a:prstDash val="solid"/>
            <a:round/>
            <a:headEnd type="none" w="med" len="med"/>
            <a:tailEnd type="triangle" w="med" len="med"/>
          </a:ln>
        </p:spPr>
      </p:cxnSp>
      <p:sp>
        <p:nvSpPr>
          <p:cNvPr id="447" name="Google Shape;447;p35"/>
          <p:cNvSpPr/>
          <p:nvPr/>
        </p:nvSpPr>
        <p:spPr>
          <a:xfrm>
            <a:off x="7036475" y="1837925"/>
            <a:ext cx="1902000" cy="15705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Support team to check the status after the calculated recovery date</a:t>
            </a:r>
            <a:endParaRPr sz="1000"/>
          </a:p>
        </p:txBody>
      </p:sp>
      <p:sp>
        <p:nvSpPr>
          <p:cNvPr id="448" name="Google Shape;448;p35"/>
          <p:cNvSpPr txBox="1"/>
          <p:nvPr/>
        </p:nvSpPr>
        <p:spPr>
          <a:xfrm>
            <a:off x="2167900" y="2380700"/>
            <a:ext cx="406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Not Live</a:t>
            </a:r>
            <a:endParaRPr sz="1000">
              <a:latin typeface="Calibri"/>
              <a:ea typeface="Calibri"/>
              <a:cs typeface="Calibri"/>
              <a:sym typeface="Calibri"/>
            </a:endParaRPr>
          </a:p>
        </p:txBody>
      </p:sp>
      <p:sp>
        <p:nvSpPr>
          <p:cNvPr id="449" name="Google Shape;449;p35"/>
          <p:cNvSpPr txBox="1"/>
          <p:nvPr/>
        </p:nvSpPr>
        <p:spPr>
          <a:xfrm>
            <a:off x="4545725" y="2381700"/>
            <a:ext cx="406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Live</a:t>
            </a:r>
            <a:endParaRPr sz="1000">
              <a:latin typeface="Calibri"/>
              <a:ea typeface="Calibri"/>
              <a:cs typeface="Calibri"/>
              <a:sym typeface="Calibri"/>
            </a:endParaRPr>
          </a:p>
        </p:txBody>
      </p:sp>
      <p:sp>
        <p:nvSpPr>
          <p:cNvPr id="450" name="Google Shape;450;p35"/>
          <p:cNvSpPr txBox="1"/>
          <p:nvPr/>
        </p:nvSpPr>
        <p:spPr>
          <a:xfrm>
            <a:off x="6679325" y="2305500"/>
            <a:ext cx="490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Blinks</a:t>
            </a:r>
            <a:endParaRPr sz="1000">
              <a:latin typeface="Calibri"/>
              <a:ea typeface="Calibri"/>
              <a:cs typeface="Calibri"/>
              <a:sym typeface="Calibri"/>
            </a:endParaRPr>
          </a:p>
        </p:txBody>
      </p:sp>
      <p:cxnSp>
        <p:nvCxnSpPr>
          <p:cNvPr id="451" name="Google Shape;451;p35"/>
          <p:cNvCxnSpPr>
            <a:stCxn id="447" idx="2"/>
          </p:cNvCxnSpPr>
          <p:nvPr/>
        </p:nvCxnSpPr>
        <p:spPr>
          <a:xfrm>
            <a:off x="7987475" y="3408425"/>
            <a:ext cx="0" cy="523200"/>
          </a:xfrm>
          <a:prstGeom prst="straightConnector1">
            <a:avLst/>
          </a:prstGeom>
          <a:noFill/>
          <a:ln w="9525" cap="flat" cmpd="sng">
            <a:solidFill>
              <a:schemeClr val="dk2"/>
            </a:solidFill>
            <a:prstDash val="solid"/>
            <a:round/>
            <a:headEnd type="none" w="med" len="med"/>
            <a:tailEnd type="triangle" w="med" len="med"/>
          </a:ln>
        </p:spPr>
      </p:cxnSp>
      <p:sp>
        <p:nvSpPr>
          <p:cNvPr id="452" name="Google Shape;452;p35"/>
          <p:cNvSpPr/>
          <p:nvPr/>
        </p:nvSpPr>
        <p:spPr>
          <a:xfrm>
            <a:off x="5142400" y="3897600"/>
            <a:ext cx="3390900" cy="78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Field team to visit the farm and replace the activity meter with the spare and the send the faulty device to service team</a:t>
            </a:r>
            <a:endParaRPr sz="1000"/>
          </a:p>
        </p:txBody>
      </p:sp>
      <p:cxnSp>
        <p:nvCxnSpPr>
          <p:cNvPr id="453" name="Google Shape;453;p35"/>
          <p:cNvCxnSpPr/>
          <p:nvPr/>
        </p:nvCxnSpPr>
        <p:spPr>
          <a:xfrm>
            <a:off x="5930075" y="3408425"/>
            <a:ext cx="0" cy="523200"/>
          </a:xfrm>
          <a:prstGeom prst="straightConnector1">
            <a:avLst/>
          </a:prstGeom>
          <a:noFill/>
          <a:ln w="9525" cap="flat" cmpd="sng">
            <a:solidFill>
              <a:schemeClr val="dk2"/>
            </a:solidFill>
            <a:prstDash val="solid"/>
            <a:round/>
            <a:headEnd type="none" w="med" len="med"/>
            <a:tailEnd type="triangle" w="med" len="med"/>
          </a:ln>
        </p:spPr>
      </p:cxnSp>
      <p:cxnSp>
        <p:nvCxnSpPr>
          <p:cNvPr id="454" name="Google Shape;454;p35"/>
          <p:cNvCxnSpPr>
            <a:stCxn id="443" idx="2"/>
          </p:cNvCxnSpPr>
          <p:nvPr/>
        </p:nvCxnSpPr>
        <p:spPr>
          <a:xfrm>
            <a:off x="3567875" y="3408425"/>
            <a:ext cx="0" cy="43230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35"/>
          <p:cNvSpPr/>
          <p:nvPr/>
        </p:nvSpPr>
        <p:spPr>
          <a:xfrm>
            <a:off x="2718575" y="3829325"/>
            <a:ext cx="1800300" cy="52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L3 Troubleshooting</a:t>
            </a:r>
            <a:endParaRPr sz="1000"/>
          </a:p>
        </p:txBody>
      </p:sp>
      <p:cxnSp>
        <p:nvCxnSpPr>
          <p:cNvPr id="456" name="Google Shape;456;p35"/>
          <p:cNvCxnSpPr>
            <a:stCxn id="439" idx="2"/>
          </p:cNvCxnSpPr>
          <p:nvPr/>
        </p:nvCxnSpPr>
        <p:spPr>
          <a:xfrm>
            <a:off x="1205675" y="3408425"/>
            <a:ext cx="0" cy="466500"/>
          </a:xfrm>
          <a:prstGeom prst="straightConnector1">
            <a:avLst/>
          </a:prstGeom>
          <a:noFill/>
          <a:ln w="9525" cap="flat" cmpd="sng">
            <a:solidFill>
              <a:schemeClr val="dk2"/>
            </a:solidFill>
            <a:prstDash val="solid"/>
            <a:round/>
            <a:headEnd type="none" w="med" len="med"/>
            <a:tailEnd type="triangle" w="med" len="med"/>
          </a:ln>
        </p:spPr>
      </p:cxnSp>
      <p:sp>
        <p:nvSpPr>
          <p:cNvPr id="457" name="Google Shape;457;p35"/>
          <p:cNvSpPr txBox="1"/>
          <p:nvPr/>
        </p:nvSpPr>
        <p:spPr>
          <a:xfrm>
            <a:off x="761325" y="3510700"/>
            <a:ext cx="910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Live</a:t>
            </a:r>
            <a:endParaRPr sz="1000">
              <a:latin typeface="Calibri"/>
              <a:ea typeface="Calibri"/>
              <a:cs typeface="Calibri"/>
              <a:sym typeface="Calibri"/>
            </a:endParaRPr>
          </a:p>
        </p:txBody>
      </p:sp>
      <p:sp>
        <p:nvSpPr>
          <p:cNvPr id="458" name="Google Shape;458;p35"/>
          <p:cNvSpPr txBox="1"/>
          <p:nvPr/>
        </p:nvSpPr>
        <p:spPr>
          <a:xfrm>
            <a:off x="3180875" y="3373325"/>
            <a:ext cx="910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Not </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Live</a:t>
            </a:r>
            <a:endParaRPr sz="1000">
              <a:latin typeface="Calibri"/>
              <a:ea typeface="Calibri"/>
              <a:cs typeface="Calibri"/>
              <a:sym typeface="Calibri"/>
            </a:endParaRPr>
          </a:p>
        </p:txBody>
      </p:sp>
      <p:sp>
        <p:nvSpPr>
          <p:cNvPr id="459" name="Google Shape;459;p35"/>
          <p:cNvSpPr txBox="1"/>
          <p:nvPr/>
        </p:nvSpPr>
        <p:spPr>
          <a:xfrm>
            <a:off x="6008375" y="3483663"/>
            <a:ext cx="910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Not Blinking</a:t>
            </a:r>
            <a:endParaRPr sz="1000">
              <a:latin typeface="Calibri"/>
              <a:ea typeface="Calibri"/>
              <a:cs typeface="Calibri"/>
              <a:sym typeface="Calibri"/>
            </a:endParaRPr>
          </a:p>
        </p:txBody>
      </p:sp>
      <p:sp>
        <p:nvSpPr>
          <p:cNvPr id="460" name="Google Shape;460;p35"/>
          <p:cNvSpPr txBox="1"/>
          <p:nvPr/>
        </p:nvSpPr>
        <p:spPr>
          <a:xfrm>
            <a:off x="8063675" y="3450263"/>
            <a:ext cx="910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Not live</a:t>
            </a:r>
            <a:endParaRPr sz="1000">
              <a:latin typeface="Calibri"/>
              <a:ea typeface="Calibri"/>
              <a:cs typeface="Calibri"/>
              <a:sym typeface="Calibri"/>
            </a:endParaRPr>
          </a:p>
        </p:txBody>
      </p:sp>
      <p:cxnSp>
        <p:nvCxnSpPr>
          <p:cNvPr id="461" name="Google Shape;461;p35"/>
          <p:cNvCxnSpPr>
            <a:stCxn id="447" idx="0"/>
          </p:cNvCxnSpPr>
          <p:nvPr/>
        </p:nvCxnSpPr>
        <p:spPr>
          <a:xfrm rot="10800000">
            <a:off x="7987475" y="1621625"/>
            <a:ext cx="0" cy="21630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35"/>
          <p:cNvSpPr/>
          <p:nvPr/>
        </p:nvSpPr>
        <p:spPr>
          <a:xfrm>
            <a:off x="7258975" y="1303100"/>
            <a:ext cx="1467900" cy="338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STOP</a:t>
            </a:r>
            <a:endParaRPr/>
          </a:p>
        </p:txBody>
      </p:sp>
      <p:sp>
        <p:nvSpPr>
          <p:cNvPr id="463" name="Google Shape;463;p35"/>
          <p:cNvSpPr/>
          <p:nvPr/>
        </p:nvSpPr>
        <p:spPr>
          <a:xfrm>
            <a:off x="482475" y="3921575"/>
            <a:ext cx="1467900" cy="338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STOP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6"/>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3.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Live status Report</a:t>
            </a:r>
            <a:r>
              <a:rPr lang="en" sz="1800">
                <a:solidFill>
                  <a:schemeClr val="lt1"/>
                </a:solidFill>
                <a:latin typeface="Calibri"/>
                <a:ea typeface="Calibri"/>
                <a:cs typeface="Calibri"/>
                <a:sym typeface="Calibri"/>
              </a:rPr>
              <a:t> for Activity Meter (L1)</a:t>
            </a:r>
            <a:endParaRPr sz="1800">
              <a:solidFill>
                <a:schemeClr val="lt1"/>
              </a:solidFill>
              <a:latin typeface="Calibri"/>
              <a:ea typeface="Calibri"/>
              <a:cs typeface="Calibri"/>
              <a:sym typeface="Calibri"/>
            </a:endParaRPr>
          </a:p>
        </p:txBody>
      </p:sp>
      <p:sp>
        <p:nvSpPr>
          <p:cNvPr id="469" name="Google Shape;469;p36"/>
          <p:cNvSpPr txBox="1">
            <a:spLocks noGrp="1"/>
          </p:cNvSpPr>
          <p:nvPr>
            <p:ph type="ftr" idx="11"/>
          </p:nvPr>
        </p:nvSpPr>
        <p:spPr>
          <a:xfrm>
            <a:off x="5110843" y="4767263"/>
            <a:ext cx="3086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r>
              <a:rPr lang="en" sz="1100"/>
              <a:t>www.stellapps.com</a:t>
            </a:r>
            <a:endParaRPr sz="1100"/>
          </a:p>
        </p:txBody>
      </p:sp>
      <p:sp>
        <p:nvSpPr>
          <p:cNvPr id="470" name="Google Shape;470;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11</a:t>
            </a:fld>
            <a:endParaRPr sz="1100"/>
          </a:p>
        </p:txBody>
      </p:sp>
      <p:graphicFrame>
        <p:nvGraphicFramePr>
          <p:cNvPr id="471" name="Google Shape;471;p36"/>
          <p:cNvGraphicFramePr/>
          <p:nvPr/>
        </p:nvGraphicFramePr>
        <p:xfrm>
          <a:off x="305269" y="800928"/>
          <a:ext cx="3000000" cy="3000000"/>
        </p:xfrm>
        <a:graphic>
          <a:graphicData uri="http://schemas.openxmlformats.org/drawingml/2006/table">
            <a:tbl>
              <a:tblPr firstRow="1" firstCol="1" bandRow="1">
                <a:noFill/>
                <a:tableStyleId>{A5A6BF09-D57E-4695-B46A-47DBCA0ADEB7}</a:tableStyleId>
              </a:tblPr>
              <a:tblGrid>
                <a:gridCol w="1756250">
                  <a:extLst>
                    <a:ext uri="{9D8B030D-6E8A-4147-A177-3AD203B41FA5}">
                      <a16:colId xmlns:a16="http://schemas.microsoft.com/office/drawing/2014/main" val="20000"/>
                    </a:ext>
                  </a:extLst>
                </a:gridCol>
                <a:gridCol w="6744950">
                  <a:extLst>
                    <a:ext uri="{9D8B030D-6E8A-4147-A177-3AD203B41FA5}">
                      <a16:colId xmlns:a16="http://schemas.microsoft.com/office/drawing/2014/main" val="20001"/>
                    </a:ext>
                  </a:extLst>
                </a:gridCol>
              </a:tblGrid>
              <a:tr h="4601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Support User</a:t>
                      </a:r>
                      <a:endParaRPr/>
                    </a:p>
                  </a:txBody>
                  <a:tcPr marL="51425" marR="51425" marT="7150" marB="0"/>
                </a:tc>
                <a:extLst>
                  <a:ext uri="{0D108BD9-81ED-4DB2-BD59-A6C34878D82A}">
                    <a16:rowId xmlns:a16="http://schemas.microsoft.com/office/drawing/2014/main" val="10000"/>
                  </a:ext>
                </a:extLst>
              </a:tr>
              <a:tr h="60837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 Story</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The user wants to see the list of actitrak devices with their live or not live status, with the associated details.</a:t>
                      </a:r>
                      <a:endParaRPr/>
                    </a:p>
                    <a:p>
                      <a:pPr marL="0" lvl="0" indent="0" algn="l" rtl="0">
                        <a:spcBef>
                          <a:spcPts val="0"/>
                        </a:spcBef>
                        <a:spcAft>
                          <a:spcPts val="0"/>
                        </a:spcAft>
                        <a:buClr>
                          <a:schemeClr val="dk1"/>
                        </a:buClr>
                        <a:buSzPts val="1100"/>
                        <a:buFont typeface="Arial"/>
                        <a:buNone/>
                      </a:pPr>
                      <a:endParaRPr/>
                    </a:p>
                  </a:txBody>
                  <a:tcPr marL="51425" marR="51425" marT="7150" marB="0"/>
                </a:tc>
                <a:extLst>
                  <a:ext uri="{0D108BD9-81ED-4DB2-BD59-A6C34878D82A}">
                    <a16:rowId xmlns:a16="http://schemas.microsoft.com/office/drawing/2014/main" val="10001"/>
                  </a:ext>
                </a:extLst>
              </a:tr>
              <a:tr h="3049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Remarks</a:t>
                      </a:r>
                      <a:endParaRPr sz="1100">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Clr>
                          <a:schemeClr val="dk1"/>
                        </a:buClr>
                        <a:buSzPts val="1100"/>
                        <a:buFont typeface="Arial"/>
                        <a:buNone/>
                      </a:pPr>
                      <a:r>
                        <a:rPr lang="en" sz="1100">
                          <a:latin typeface="Georgia"/>
                          <a:ea typeface="Georgia"/>
                          <a:cs typeface="Georgia"/>
                          <a:sym typeface="Georgia"/>
                        </a:rPr>
                        <a:t>Live or Not Live Logic:- If no data is received from L1 for past</a:t>
                      </a:r>
                      <a:r>
                        <a:rPr lang="en" sz="1100">
                          <a:solidFill>
                            <a:srgbClr val="FF0000"/>
                          </a:solidFill>
                          <a:latin typeface="Georgia"/>
                          <a:ea typeface="Georgia"/>
                          <a:cs typeface="Georgia"/>
                          <a:sym typeface="Georgia"/>
                        </a:rPr>
                        <a:t> 24 *3  hours</a:t>
                      </a:r>
                      <a:r>
                        <a:rPr lang="en" sz="1100">
                          <a:latin typeface="Georgia"/>
                          <a:ea typeface="Georgia"/>
                          <a:cs typeface="Georgia"/>
                          <a:sym typeface="Georgia"/>
                        </a:rPr>
                        <a:t>, it should be Not Live/ Awaiting data status.</a:t>
                      </a:r>
                      <a:endParaRPr sz="1100">
                        <a:latin typeface="Times New Roman"/>
                        <a:ea typeface="Times New Roman"/>
                        <a:cs typeface="Times New Roman"/>
                        <a:sym typeface="Times New Roman"/>
                      </a:endParaRPr>
                    </a:p>
                  </a:txBody>
                  <a:tcPr marL="51425" marR="51425" marT="7150" marB="0"/>
                </a:tc>
                <a:extLst>
                  <a:ext uri="{0D108BD9-81ED-4DB2-BD59-A6C34878D82A}">
                    <a16:rowId xmlns:a16="http://schemas.microsoft.com/office/drawing/2014/main" val="10002"/>
                  </a:ext>
                </a:extLst>
              </a:tr>
              <a:tr h="793900">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Acceptance criteria</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457200" lvl="0" indent="-317500" algn="l" rtl="0">
                        <a:spcBef>
                          <a:spcPts val="0"/>
                        </a:spcBef>
                        <a:spcAft>
                          <a:spcPts val="0"/>
                        </a:spcAft>
                        <a:buSzPts val="1400"/>
                        <a:buAutoNum type="arabicPeriod"/>
                      </a:pPr>
                      <a:r>
                        <a:rPr lang="en"/>
                        <a:t>The user should be able to click on the live status in dashboard to redirect to live status report</a:t>
                      </a:r>
                      <a:endParaRPr/>
                    </a:p>
                    <a:p>
                      <a:pPr marL="457200" lvl="0" indent="-317500" algn="l" rtl="0">
                        <a:spcBef>
                          <a:spcPts val="0"/>
                        </a:spcBef>
                        <a:spcAft>
                          <a:spcPts val="0"/>
                        </a:spcAft>
                        <a:buSzPts val="1400"/>
                        <a:buAutoNum type="arabicPeriod"/>
                      </a:pPr>
                      <a:r>
                        <a:rPr lang="en"/>
                        <a:t>Additionally, the user should be able to navigate using the path: reports -&gt; Live status report for L1</a:t>
                      </a:r>
                      <a:endParaRPr/>
                    </a:p>
                    <a:p>
                      <a:pPr marL="457200" lvl="0" indent="-317500" algn="l" rtl="0">
                        <a:spcBef>
                          <a:spcPts val="0"/>
                        </a:spcBef>
                        <a:spcAft>
                          <a:spcPts val="0"/>
                        </a:spcAft>
                        <a:buSzPts val="1400"/>
                        <a:buAutoNum type="arabicPeriod"/>
                      </a:pPr>
                      <a:r>
                        <a:rPr lang="en"/>
                        <a:t>The columns in the report is mentioned in the next slide</a:t>
                      </a:r>
                      <a:endParaRPr/>
                    </a:p>
                    <a:p>
                      <a:pPr marL="457200" lvl="0" indent="-317500" algn="l" rtl="0">
                        <a:spcBef>
                          <a:spcPts val="0"/>
                        </a:spcBef>
                        <a:spcAft>
                          <a:spcPts val="0"/>
                        </a:spcAft>
                        <a:buSzPts val="1400"/>
                        <a:buAutoNum type="arabicPeriod"/>
                      </a:pPr>
                      <a:r>
                        <a:rPr lang="en"/>
                        <a:t>There should be filters &amp; sort options on top of every column</a:t>
                      </a:r>
                      <a:endParaRPr/>
                    </a:p>
                    <a:p>
                      <a:pPr marL="457200" lvl="0" indent="-317500" algn="l" rtl="0">
                        <a:spcBef>
                          <a:spcPts val="0"/>
                        </a:spcBef>
                        <a:spcAft>
                          <a:spcPts val="0"/>
                        </a:spcAft>
                        <a:buSzPts val="1400"/>
                        <a:buAutoNum type="arabicPeriod"/>
                      </a:pPr>
                      <a:r>
                        <a:rPr lang="en"/>
                        <a:t>The user should able to download the report same as in the portal UI ( with the applied filters and sorting) in csv, excel and pdf formats.</a:t>
                      </a:r>
                      <a:endParaRPr/>
                    </a:p>
                  </a:txBody>
                  <a:tcPr marL="51425" marR="51425" marT="7150" marB="0"/>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7"/>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Live status report for L1</a:t>
            </a:r>
            <a:r>
              <a:rPr lang="e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graphicFrame>
        <p:nvGraphicFramePr>
          <p:cNvPr id="477" name="Google Shape;477;p37"/>
          <p:cNvGraphicFramePr/>
          <p:nvPr/>
        </p:nvGraphicFramePr>
        <p:xfrm>
          <a:off x="190288" y="1088000"/>
          <a:ext cx="3000000" cy="3000000"/>
        </p:xfrm>
        <a:graphic>
          <a:graphicData uri="http://schemas.openxmlformats.org/drawingml/2006/table">
            <a:tbl>
              <a:tblPr>
                <a:noFill/>
                <a:tableStyleId>{58D806E8-14F8-4B2F-9838-974A21F804A5}</a:tableStyleId>
              </a:tblPr>
              <a:tblGrid>
                <a:gridCol w="780750">
                  <a:extLst>
                    <a:ext uri="{9D8B030D-6E8A-4147-A177-3AD203B41FA5}">
                      <a16:colId xmlns:a16="http://schemas.microsoft.com/office/drawing/2014/main" val="20000"/>
                    </a:ext>
                  </a:extLst>
                </a:gridCol>
                <a:gridCol w="1065025">
                  <a:extLst>
                    <a:ext uri="{9D8B030D-6E8A-4147-A177-3AD203B41FA5}">
                      <a16:colId xmlns:a16="http://schemas.microsoft.com/office/drawing/2014/main" val="20001"/>
                    </a:ext>
                  </a:extLst>
                </a:gridCol>
                <a:gridCol w="817125">
                  <a:extLst>
                    <a:ext uri="{9D8B030D-6E8A-4147-A177-3AD203B41FA5}">
                      <a16:colId xmlns:a16="http://schemas.microsoft.com/office/drawing/2014/main" val="20002"/>
                    </a:ext>
                  </a:extLst>
                </a:gridCol>
                <a:gridCol w="539500">
                  <a:extLst>
                    <a:ext uri="{9D8B030D-6E8A-4147-A177-3AD203B41FA5}">
                      <a16:colId xmlns:a16="http://schemas.microsoft.com/office/drawing/2014/main" val="20003"/>
                    </a:ext>
                  </a:extLst>
                </a:gridCol>
                <a:gridCol w="1099625">
                  <a:extLst>
                    <a:ext uri="{9D8B030D-6E8A-4147-A177-3AD203B41FA5}">
                      <a16:colId xmlns:a16="http://schemas.microsoft.com/office/drawing/2014/main" val="20004"/>
                    </a:ext>
                  </a:extLst>
                </a:gridCol>
                <a:gridCol w="1003650">
                  <a:extLst>
                    <a:ext uri="{9D8B030D-6E8A-4147-A177-3AD203B41FA5}">
                      <a16:colId xmlns:a16="http://schemas.microsoft.com/office/drawing/2014/main" val="20005"/>
                    </a:ext>
                  </a:extLst>
                </a:gridCol>
                <a:gridCol w="958425">
                  <a:extLst>
                    <a:ext uri="{9D8B030D-6E8A-4147-A177-3AD203B41FA5}">
                      <a16:colId xmlns:a16="http://schemas.microsoft.com/office/drawing/2014/main" val="20006"/>
                    </a:ext>
                  </a:extLst>
                </a:gridCol>
                <a:gridCol w="1106250">
                  <a:extLst>
                    <a:ext uri="{9D8B030D-6E8A-4147-A177-3AD203B41FA5}">
                      <a16:colId xmlns:a16="http://schemas.microsoft.com/office/drawing/2014/main" val="20007"/>
                    </a:ext>
                  </a:extLst>
                </a:gridCol>
                <a:gridCol w="1255725">
                  <a:extLst>
                    <a:ext uri="{9D8B030D-6E8A-4147-A177-3AD203B41FA5}">
                      <a16:colId xmlns:a16="http://schemas.microsoft.com/office/drawing/2014/main" val="20008"/>
                    </a:ext>
                  </a:extLst>
                </a:gridCol>
              </a:tblGrid>
              <a:tr h="754175">
                <a:tc>
                  <a:txBody>
                    <a:bodyPr/>
                    <a:lstStyle/>
                    <a:p>
                      <a:pPr marL="0" lvl="0" indent="0" algn="l" rtl="0">
                        <a:spcBef>
                          <a:spcPts val="0"/>
                        </a:spcBef>
                        <a:spcAft>
                          <a:spcPts val="0"/>
                        </a:spcAft>
                        <a:buNone/>
                      </a:pPr>
                      <a:r>
                        <a:rPr lang="en" sz="1200">
                          <a:latin typeface="Georgia"/>
                          <a:ea typeface="Georgia"/>
                          <a:cs typeface="Georgia"/>
                          <a:sym typeface="Georgia"/>
                        </a:rPr>
                        <a:t>Activity meter ID</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Georgia"/>
                          <a:ea typeface="Georgia"/>
                          <a:cs typeface="Georgia"/>
                          <a:sym typeface="Georgia"/>
                        </a:rPr>
                        <a:t>Gateway ID</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Georgia"/>
                          <a:ea typeface="Georgia"/>
                          <a:cs typeface="Georgia"/>
                          <a:sym typeface="Georgia"/>
                        </a:rPr>
                        <a:t>Farm Name</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Georgia"/>
                          <a:ea typeface="Georgia"/>
                          <a:cs typeface="Georgia"/>
                          <a:sym typeface="Georgia"/>
                        </a:rPr>
                        <a:t>Cattle id</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Georgia"/>
                          <a:ea typeface="Georgia"/>
                          <a:cs typeface="Georgia"/>
                          <a:sym typeface="Georgia"/>
                        </a:rPr>
                        <a:t>AM (L1) communication status</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Georgia"/>
                          <a:ea typeface="Georgia"/>
                          <a:cs typeface="Georgia"/>
                          <a:sym typeface="Georgia"/>
                        </a:rPr>
                        <a:t>Gateway (L3) communication status</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Georgia"/>
                          <a:ea typeface="Georgia"/>
                          <a:cs typeface="Georgia"/>
                          <a:sym typeface="Georgia"/>
                        </a:rPr>
                        <a:t>Deployed Date</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Georgia"/>
                          <a:ea typeface="Georgia"/>
                          <a:cs typeface="Georgia"/>
                          <a:sym typeface="Georgia"/>
                        </a:rPr>
                        <a:t>Last packet received Date</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Georgia"/>
                          <a:ea typeface="Georgia"/>
                          <a:cs typeface="Georgia"/>
                          <a:sym typeface="Georgia"/>
                        </a:rPr>
                        <a:t>No of days in Not Live status</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503525">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78" name="Google Shape;478;p37"/>
          <p:cNvSpPr txBox="1"/>
          <p:nvPr/>
        </p:nvSpPr>
        <p:spPr>
          <a:xfrm>
            <a:off x="116500" y="528113"/>
            <a:ext cx="829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Georgia"/>
                <a:ea typeface="Georgia"/>
                <a:cs typeface="Georgia"/>
                <a:sym typeface="Georgia"/>
              </a:rPr>
              <a:t>Live or Not Live Logic:- If no data is received from L1 for past</a:t>
            </a:r>
            <a:r>
              <a:rPr lang="en" sz="1100">
                <a:solidFill>
                  <a:srgbClr val="FF0000"/>
                </a:solidFill>
                <a:latin typeface="Georgia"/>
                <a:ea typeface="Georgia"/>
                <a:cs typeface="Georgia"/>
                <a:sym typeface="Georgia"/>
              </a:rPr>
              <a:t> 24 *3  hours</a:t>
            </a:r>
            <a:r>
              <a:rPr lang="en" sz="1100">
                <a:latin typeface="Georgia"/>
                <a:ea typeface="Georgia"/>
                <a:cs typeface="Georgia"/>
                <a:sym typeface="Georgia"/>
              </a:rPr>
              <a:t>, it should be Not Live/ Awaiting data status.</a:t>
            </a:r>
            <a:endParaRPr sz="1100">
              <a:latin typeface="Georgia"/>
              <a:ea typeface="Georgia"/>
              <a:cs typeface="Georgia"/>
              <a:sym typeface="Georgia"/>
            </a:endParaRPr>
          </a:p>
        </p:txBody>
      </p:sp>
      <p:sp>
        <p:nvSpPr>
          <p:cNvPr id="479" name="Google Shape;479;p37"/>
          <p:cNvSpPr txBox="1"/>
          <p:nvPr/>
        </p:nvSpPr>
        <p:spPr>
          <a:xfrm>
            <a:off x="190300" y="2633138"/>
            <a:ext cx="648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No of Live Activity meter and No of Not Live Activity meter should be displayed on top of the report.</a:t>
            </a:r>
            <a:endParaRPr>
              <a:latin typeface="Calibri"/>
              <a:ea typeface="Calibri"/>
              <a:cs typeface="Calibri"/>
              <a:sym typeface="Calibri"/>
            </a:endParaRPr>
          </a:p>
        </p:txBody>
      </p:sp>
      <p:sp>
        <p:nvSpPr>
          <p:cNvPr id="480" name="Google Shape;480;p37"/>
          <p:cNvSpPr txBox="1"/>
          <p:nvPr/>
        </p:nvSpPr>
        <p:spPr>
          <a:xfrm>
            <a:off x="251150" y="3536175"/>
            <a:ext cx="5786400" cy="1031400"/>
          </a:xfrm>
          <a:prstGeom prst="rect">
            <a:avLst/>
          </a:prstGeom>
          <a:noFill/>
          <a:ln w="9525" cap="flat" cmpd="sng">
            <a:solidFill>
              <a:srgbClr val="F3F3F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Additional fields that can be included in next stage.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Field Visit date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LED Blinking status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Approx recovery date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Recovered date</a:t>
            </a:r>
            <a:endParaRPr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4.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Live status Report</a:t>
            </a:r>
            <a:r>
              <a:rPr lang="en" sz="1800">
                <a:solidFill>
                  <a:schemeClr val="lt1"/>
                </a:solidFill>
                <a:latin typeface="Calibri"/>
                <a:ea typeface="Calibri"/>
                <a:cs typeface="Calibri"/>
                <a:sym typeface="Calibri"/>
              </a:rPr>
              <a:t> for </a:t>
            </a:r>
            <a:r>
              <a:rPr lang="en" sz="1800">
                <a:solidFill>
                  <a:schemeClr val="lt1"/>
                </a:solidFill>
              </a:rPr>
              <a:t>Gateway</a:t>
            </a:r>
            <a:r>
              <a:rPr lang="en" sz="1800">
                <a:solidFill>
                  <a:schemeClr val="lt1"/>
                </a:solidFill>
                <a:latin typeface="Calibri"/>
                <a:ea typeface="Calibri"/>
                <a:cs typeface="Calibri"/>
                <a:sym typeface="Calibri"/>
              </a:rPr>
              <a:t> (L</a:t>
            </a:r>
            <a:r>
              <a:rPr lang="en" sz="1800">
                <a:solidFill>
                  <a:schemeClr val="lt1"/>
                </a:solidFill>
              </a:rPr>
              <a:t>3</a:t>
            </a:r>
            <a:r>
              <a:rPr lang="en" sz="1800">
                <a:solidFill>
                  <a:schemeClr val="lt1"/>
                </a:solidFill>
                <a:latin typeface="Calibri"/>
                <a:ea typeface="Calibri"/>
                <a:cs typeface="Calibri"/>
                <a:sym typeface="Calibri"/>
              </a:rPr>
              <a:t>)</a:t>
            </a:r>
            <a:endParaRPr sz="1800">
              <a:solidFill>
                <a:schemeClr val="lt1"/>
              </a:solidFill>
              <a:latin typeface="Calibri"/>
              <a:ea typeface="Calibri"/>
              <a:cs typeface="Calibri"/>
              <a:sym typeface="Calibri"/>
            </a:endParaRPr>
          </a:p>
        </p:txBody>
      </p:sp>
      <p:sp>
        <p:nvSpPr>
          <p:cNvPr id="486" name="Google Shape;486;p38"/>
          <p:cNvSpPr txBox="1">
            <a:spLocks noGrp="1"/>
          </p:cNvSpPr>
          <p:nvPr>
            <p:ph type="ftr" idx="11"/>
          </p:nvPr>
        </p:nvSpPr>
        <p:spPr>
          <a:xfrm>
            <a:off x="5110843" y="4767263"/>
            <a:ext cx="3086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r>
              <a:rPr lang="en" sz="1100"/>
              <a:t>www.stellapps.com</a:t>
            </a:r>
            <a:endParaRPr sz="1100"/>
          </a:p>
        </p:txBody>
      </p:sp>
      <p:sp>
        <p:nvSpPr>
          <p:cNvPr id="487" name="Google Shape;487;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13</a:t>
            </a:fld>
            <a:endParaRPr sz="1100"/>
          </a:p>
        </p:txBody>
      </p:sp>
      <p:graphicFrame>
        <p:nvGraphicFramePr>
          <p:cNvPr id="488" name="Google Shape;488;p38"/>
          <p:cNvGraphicFramePr/>
          <p:nvPr/>
        </p:nvGraphicFramePr>
        <p:xfrm>
          <a:off x="305269" y="800928"/>
          <a:ext cx="3000000" cy="3000000"/>
        </p:xfrm>
        <a:graphic>
          <a:graphicData uri="http://schemas.openxmlformats.org/drawingml/2006/table">
            <a:tbl>
              <a:tblPr firstRow="1" firstCol="1" bandRow="1">
                <a:noFill/>
                <a:tableStyleId>{A5A6BF09-D57E-4695-B46A-47DBCA0ADEB7}</a:tableStyleId>
              </a:tblPr>
              <a:tblGrid>
                <a:gridCol w="1756250">
                  <a:extLst>
                    <a:ext uri="{9D8B030D-6E8A-4147-A177-3AD203B41FA5}">
                      <a16:colId xmlns:a16="http://schemas.microsoft.com/office/drawing/2014/main" val="20000"/>
                    </a:ext>
                  </a:extLst>
                </a:gridCol>
                <a:gridCol w="6744950">
                  <a:extLst>
                    <a:ext uri="{9D8B030D-6E8A-4147-A177-3AD203B41FA5}">
                      <a16:colId xmlns:a16="http://schemas.microsoft.com/office/drawing/2014/main" val="20001"/>
                    </a:ext>
                  </a:extLst>
                </a:gridCol>
              </a:tblGrid>
              <a:tr h="4601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Support User</a:t>
                      </a:r>
                      <a:endParaRPr/>
                    </a:p>
                  </a:txBody>
                  <a:tcPr marL="51425" marR="51425" marT="7150" marB="0"/>
                </a:tc>
                <a:extLst>
                  <a:ext uri="{0D108BD9-81ED-4DB2-BD59-A6C34878D82A}">
                    <a16:rowId xmlns:a16="http://schemas.microsoft.com/office/drawing/2014/main" val="10000"/>
                  </a:ext>
                </a:extLst>
              </a:tr>
              <a:tr h="60837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 Story</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The user wants to see the list of L3 devices with their live or not live status, with the associated details.</a:t>
                      </a:r>
                      <a:endParaRPr/>
                    </a:p>
                    <a:p>
                      <a:pPr marL="0" lvl="0" indent="0" algn="l" rtl="0">
                        <a:spcBef>
                          <a:spcPts val="0"/>
                        </a:spcBef>
                        <a:spcAft>
                          <a:spcPts val="0"/>
                        </a:spcAft>
                        <a:buClr>
                          <a:schemeClr val="dk1"/>
                        </a:buClr>
                        <a:buSzPts val="1100"/>
                        <a:buFont typeface="Arial"/>
                        <a:buNone/>
                      </a:pPr>
                      <a:endParaRPr/>
                    </a:p>
                  </a:txBody>
                  <a:tcPr marL="51425" marR="51425" marT="7150" marB="0"/>
                </a:tc>
                <a:extLst>
                  <a:ext uri="{0D108BD9-81ED-4DB2-BD59-A6C34878D82A}">
                    <a16:rowId xmlns:a16="http://schemas.microsoft.com/office/drawing/2014/main" val="10001"/>
                  </a:ext>
                </a:extLst>
              </a:tr>
              <a:tr h="3049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Remarks</a:t>
                      </a:r>
                      <a:endParaRPr sz="1100">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Clr>
                          <a:schemeClr val="dk1"/>
                        </a:buClr>
                        <a:buSzPts val="1100"/>
                        <a:buFont typeface="Arial"/>
                        <a:buNone/>
                      </a:pPr>
                      <a:r>
                        <a:rPr lang="en" sz="1100">
                          <a:latin typeface="Georgia"/>
                          <a:ea typeface="Georgia"/>
                          <a:cs typeface="Georgia"/>
                          <a:sym typeface="Georgia"/>
                        </a:rPr>
                        <a:t>Live or Not Live Logic:- If no data is received from L1 for past</a:t>
                      </a:r>
                      <a:r>
                        <a:rPr lang="en" sz="1100">
                          <a:solidFill>
                            <a:srgbClr val="FF0000"/>
                          </a:solidFill>
                          <a:latin typeface="Georgia"/>
                          <a:ea typeface="Georgia"/>
                          <a:cs typeface="Georgia"/>
                          <a:sym typeface="Georgia"/>
                        </a:rPr>
                        <a:t> 24 hours</a:t>
                      </a:r>
                      <a:r>
                        <a:rPr lang="en" sz="1100">
                          <a:latin typeface="Georgia"/>
                          <a:ea typeface="Georgia"/>
                          <a:cs typeface="Georgia"/>
                          <a:sym typeface="Georgia"/>
                        </a:rPr>
                        <a:t>, it should be Not Live/ Awaiting data status.</a:t>
                      </a:r>
                      <a:endParaRPr sz="1100">
                        <a:latin typeface="Times New Roman"/>
                        <a:ea typeface="Times New Roman"/>
                        <a:cs typeface="Times New Roman"/>
                        <a:sym typeface="Times New Roman"/>
                      </a:endParaRPr>
                    </a:p>
                  </a:txBody>
                  <a:tcPr marL="51425" marR="51425" marT="7150" marB="0"/>
                </a:tc>
                <a:extLst>
                  <a:ext uri="{0D108BD9-81ED-4DB2-BD59-A6C34878D82A}">
                    <a16:rowId xmlns:a16="http://schemas.microsoft.com/office/drawing/2014/main" val="10002"/>
                  </a:ext>
                </a:extLst>
              </a:tr>
              <a:tr h="793900">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Acceptance criteria</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457200" lvl="0" indent="-317500" algn="l" rtl="0">
                        <a:spcBef>
                          <a:spcPts val="0"/>
                        </a:spcBef>
                        <a:spcAft>
                          <a:spcPts val="0"/>
                        </a:spcAft>
                        <a:buSzPts val="1400"/>
                        <a:buAutoNum type="arabicPeriod"/>
                      </a:pPr>
                      <a:r>
                        <a:rPr lang="en"/>
                        <a:t>The user should be able to click on the live status in dashboard to redirect to live status report</a:t>
                      </a:r>
                      <a:endParaRPr/>
                    </a:p>
                    <a:p>
                      <a:pPr marL="457200" lvl="0" indent="-317500" algn="l" rtl="0">
                        <a:spcBef>
                          <a:spcPts val="0"/>
                        </a:spcBef>
                        <a:spcAft>
                          <a:spcPts val="0"/>
                        </a:spcAft>
                        <a:buSzPts val="1400"/>
                        <a:buAutoNum type="arabicPeriod"/>
                      </a:pPr>
                      <a:r>
                        <a:rPr lang="en"/>
                        <a:t>Additionally, the user should be able to navigate using the path: reports -&gt; Live status report for L3</a:t>
                      </a:r>
                      <a:endParaRPr/>
                    </a:p>
                    <a:p>
                      <a:pPr marL="457200" lvl="0" indent="-317500" algn="l" rtl="0">
                        <a:spcBef>
                          <a:spcPts val="0"/>
                        </a:spcBef>
                        <a:spcAft>
                          <a:spcPts val="0"/>
                        </a:spcAft>
                        <a:buSzPts val="1400"/>
                        <a:buAutoNum type="arabicPeriod"/>
                      </a:pPr>
                      <a:r>
                        <a:rPr lang="en"/>
                        <a:t>The columns in the report is mentioned in the next slide</a:t>
                      </a:r>
                      <a:endParaRPr/>
                    </a:p>
                    <a:p>
                      <a:pPr marL="457200" lvl="0" indent="-317500" algn="l" rtl="0">
                        <a:spcBef>
                          <a:spcPts val="0"/>
                        </a:spcBef>
                        <a:spcAft>
                          <a:spcPts val="0"/>
                        </a:spcAft>
                        <a:buSzPts val="1400"/>
                        <a:buAutoNum type="arabicPeriod"/>
                      </a:pPr>
                      <a:r>
                        <a:rPr lang="en"/>
                        <a:t>There should be filters &amp; sort options on top of every column</a:t>
                      </a:r>
                      <a:endParaRPr/>
                    </a:p>
                    <a:p>
                      <a:pPr marL="457200" lvl="0" indent="-317500" algn="l" rtl="0">
                        <a:spcBef>
                          <a:spcPts val="0"/>
                        </a:spcBef>
                        <a:spcAft>
                          <a:spcPts val="0"/>
                        </a:spcAft>
                        <a:buSzPts val="1400"/>
                        <a:buAutoNum type="arabicPeriod"/>
                      </a:pPr>
                      <a:r>
                        <a:rPr lang="en"/>
                        <a:t>The user should able to download the report same as in the portal UI ( with the applied filters and sorting) in csv, excel and pdf formats.</a:t>
                      </a:r>
                      <a:endParaRPr/>
                    </a:p>
                  </a:txBody>
                  <a:tcPr marL="51425" marR="51425" marT="7150" marB="0"/>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9"/>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4.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Live status report for Gateway (L3)</a:t>
            </a:r>
            <a:r>
              <a:rPr lang="e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graphicFrame>
        <p:nvGraphicFramePr>
          <p:cNvPr id="494" name="Google Shape;494;p39"/>
          <p:cNvGraphicFramePr/>
          <p:nvPr/>
        </p:nvGraphicFramePr>
        <p:xfrm>
          <a:off x="632313" y="1088000"/>
          <a:ext cx="3000000" cy="3000000"/>
        </p:xfrm>
        <a:graphic>
          <a:graphicData uri="http://schemas.openxmlformats.org/drawingml/2006/table">
            <a:tbl>
              <a:tblPr>
                <a:noFill/>
                <a:tableStyleId>{58D806E8-14F8-4B2F-9838-974A21F804A5}</a:tableStyleId>
              </a:tblPr>
              <a:tblGrid>
                <a:gridCol w="1058575">
                  <a:extLst>
                    <a:ext uri="{9D8B030D-6E8A-4147-A177-3AD203B41FA5}">
                      <a16:colId xmlns:a16="http://schemas.microsoft.com/office/drawing/2014/main" val="20000"/>
                    </a:ext>
                  </a:extLst>
                </a:gridCol>
                <a:gridCol w="812175">
                  <a:extLst>
                    <a:ext uri="{9D8B030D-6E8A-4147-A177-3AD203B41FA5}">
                      <a16:colId xmlns:a16="http://schemas.microsoft.com/office/drawing/2014/main" val="20001"/>
                    </a:ext>
                  </a:extLst>
                </a:gridCol>
                <a:gridCol w="997575">
                  <a:extLst>
                    <a:ext uri="{9D8B030D-6E8A-4147-A177-3AD203B41FA5}">
                      <a16:colId xmlns:a16="http://schemas.microsoft.com/office/drawing/2014/main" val="20002"/>
                    </a:ext>
                  </a:extLst>
                </a:gridCol>
                <a:gridCol w="952600">
                  <a:extLst>
                    <a:ext uri="{9D8B030D-6E8A-4147-A177-3AD203B41FA5}">
                      <a16:colId xmlns:a16="http://schemas.microsoft.com/office/drawing/2014/main" val="20003"/>
                    </a:ext>
                  </a:extLst>
                </a:gridCol>
                <a:gridCol w="1099525">
                  <a:extLst>
                    <a:ext uri="{9D8B030D-6E8A-4147-A177-3AD203B41FA5}">
                      <a16:colId xmlns:a16="http://schemas.microsoft.com/office/drawing/2014/main" val="20004"/>
                    </a:ext>
                  </a:extLst>
                </a:gridCol>
                <a:gridCol w="1248100">
                  <a:extLst>
                    <a:ext uri="{9D8B030D-6E8A-4147-A177-3AD203B41FA5}">
                      <a16:colId xmlns:a16="http://schemas.microsoft.com/office/drawing/2014/main" val="20005"/>
                    </a:ext>
                  </a:extLst>
                </a:gridCol>
                <a:gridCol w="1248100">
                  <a:extLst>
                    <a:ext uri="{9D8B030D-6E8A-4147-A177-3AD203B41FA5}">
                      <a16:colId xmlns:a16="http://schemas.microsoft.com/office/drawing/2014/main" val="20006"/>
                    </a:ext>
                  </a:extLst>
                </a:gridCol>
              </a:tblGrid>
              <a:tr h="861300">
                <a:tc>
                  <a:txBody>
                    <a:bodyPr/>
                    <a:lstStyle/>
                    <a:p>
                      <a:pPr marL="0" lvl="0" indent="0" algn="l" rtl="0">
                        <a:spcBef>
                          <a:spcPts val="0"/>
                        </a:spcBef>
                        <a:spcAft>
                          <a:spcPts val="0"/>
                        </a:spcAft>
                        <a:buNone/>
                      </a:pPr>
                      <a:r>
                        <a:rPr lang="en" sz="1200">
                          <a:latin typeface="Georgia"/>
                          <a:ea typeface="Georgia"/>
                          <a:cs typeface="Georgia"/>
                          <a:sym typeface="Georgia"/>
                        </a:rPr>
                        <a:t>Gateway ID</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Georgia"/>
                          <a:ea typeface="Georgia"/>
                          <a:cs typeface="Georgia"/>
                          <a:sym typeface="Georgia"/>
                        </a:rPr>
                        <a:t>Farm Name</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Georgia"/>
                          <a:ea typeface="Georgia"/>
                          <a:cs typeface="Georgia"/>
                          <a:sym typeface="Georgia"/>
                        </a:rPr>
                        <a:t>Gateway (L3) communication status</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Georgia"/>
                          <a:ea typeface="Georgia"/>
                          <a:cs typeface="Georgia"/>
                          <a:sym typeface="Georgia"/>
                        </a:rPr>
                        <a:t>Deployed Date</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Georgia"/>
                          <a:ea typeface="Georgia"/>
                          <a:cs typeface="Georgia"/>
                          <a:sym typeface="Georgia"/>
                        </a:rPr>
                        <a:t>Last data received Date</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Georgia"/>
                          <a:ea typeface="Georgia"/>
                          <a:cs typeface="Georgia"/>
                          <a:sym typeface="Georgia"/>
                        </a:rPr>
                        <a:t>No of days in Not Live status</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Georgia"/>
                          <a:ea typeface="Georgia"/>
                          <a:cs typeface="Georgia"/>
                          <a:sym typeface="Georgia"/>
                        </a:rPr>
                        <a:t>Ppp0 ipv6</a:t>
                      </a:r>
                      <a:endParaRPr sz="1200">
                        <a:latin typeface="Georgia"/>
                        <a:ea typeface="Georgia"/>
                        <a:cs typeface="Georgia"/>
                        <a:sym typeface="Georgia"/>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503525">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Georgia"/>
                        <a:ea typeface="Georgia"/>
                        <a:cs typeface="Georgia"/>
                        <a:sym typeface="Georgia"/>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95" name="Google Shape;495;p39"/>
          <p:cNvSpPr txBox="1"/>
          <p:nvPr/>
        </p:nvSpPr>
        <p:spPr>
          <a:xfrm>
            <a:off x="116500" y="528113"/>
            <a:ext cx="829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Georgia"/>
                <a:ea typeface="Georgia"/>
                <a:cs typeface="Georgia"/>
                <a:sym typeface="Georgia"/>
              </a:rPr>
              <a:t>Live or Not Live Logic:- If no data is received from L3 for past</a:t>
            </a:r>
            <a:r>
              <a:rPr lang="en" sz="1100">
                <a:solidFill>
                  <a:srgbClr val="FF0000"/>
                </a:solidFill>
                <a:latin typeface="Georgia"/>
                <a:ea typeface="Georgia"/>
                <a:cs typeface="Georgia"/>
                <a:sym typeface="Georgia"/>
              </a:rPr>
              <a:t> 24  hours</a:t>
            </a:r>
            <a:r>
              <a:rPr lang="en" sz="1100">
                <a:latin typeface="Georgia"/>
                <a:ea typeface="Georgia"/>
                <a:cs typeface="Georgia"/>
                <a:sym typeface="Georgia"/>
              </a:rPr>
              <a:t>, it should be Not Live/ Awaiting data status.</a:t>
            </a:r>
            <a:endParaRPr sz="1100">
              <a:latin typeface="Georgia"/>
              <a:ea typeface="Georgia"/>
              <a:cs typeface="Georgia"/>
              <a:sym typeface="Georgia"/>
            </a:endParaRPr>
          </a:p>
        </p:txBody>
      </p:sp>
      <p:sp>
        <p:nvSpPr>
          <p:cNvPr id="496" name="Google Shape;496;p39"/>
          <p:cNvSpPr txBox="1"/>
          <p:nvPr/>
        </p:nvSpPr>
        <p:spPr>
          <a:xfrm>
            <a:off x="749925" y="2748300"/>
            <a:ext cx="648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No of Live Gateway and No of Not Live Gateway should be displayed on top of the report.</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0"/>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5.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Abnormal Orientation - Flow</a:t>
            </a:r>
            <a:r>
              <a:rPr lang="e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502" name="Google Shape;502;p40"/>
          <p:cNvSpPr/>
          <p:nvPr/>
        </p:nvSpPr>
        <p:spPr>
          <a:xfrm>
            <a:off x="2830888" y="1625150"/>
            <a:ext cx="2480700" cy="15021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Support team checks the aborient values for last continuous 6 packets</a:t>
            </a:r>
            <a:endParaRPr sz="1000"/>
          </a:p>
        </p:txBody>
      </p:sp>
      <p:cxnSp>
        <p:nvCxnSpPr>
          <p:cNvPr id="503" name="Google Shape;503;p40"/>
          <p:cNvCxnSpPr>
            <a:stCxn id="502" idx="3"/>
          </p:cNvCxnSpPr>
          <p:nvPr/>
        </p:nvCxnSpPr>
        <p:spPr>
          <a:xfrm rot="10800000" flipH="1">
            <a:off x="5311588" y="2353400"/>
            <a:ext cx="910500" cy="22800"/>
          </a:xfrm>
          <a:prstGeom prst="straightConnector1">
            <a:avLst/>
          </a:prstGeom>
          <a:noFill/>
          <a:ln w="9525" cap="flat" cmpd="sng">
            <a:solidFill>
              <a:schemeClr val="dk2"/>
            </a:solidFill>
            <a:prstDash val="solid"/>
            <a:round/>
            <a:headEnd type="none" w="med" len="med"/>
            <a:tailEnd type="triangle" w="med" len="med"/>
          </a:ln>
        </p:spPr>
      </p:cxnSp>
      <p:sp>
        <p:nvSpPr>
          <p:cNvPr id="504" name="Google Shape;504;p40"/>
          <p:cNvSpPr/>
          <p:nvPr/>
        </p:nvSpPr>
        <p:spPr>
          <a:xfrm>
            <a:off x="6278863" y="2046200"/>
            <a:ext cx="1889100" cy="83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Support team informs field team to check the orientation of the device</a:t>
            </a:r>
            <a:endParaRPr sz="1000"/>
          </a:p>
        </p:txBody>
      </p:sp>
      <p:cxnSp>
        <p:nvCxnSpPr>
          <p:cNvPr id="505" name="Google Shape;505;p40"/>
          <p:cNvCxnSpPr>
            <a:stCxn id="504" idx="2"/>
          </p:cNvCxnSpPr>
          <p:nvPr/>
        </p:nvCxnSpPr>
        <p:spPr>
          <a:xfrm>
            <a:off x="7223413" y="2876900"/>
            <a:ext cx="0" cy="1035600"/>
          </a:xfrm>
          <a:prstGeom prst="straightConnector1">
            <a:avLst/>
          </a:prstGeom>
          <a:noFill/>
          <a:ln w="9525" cap="flat" cmpd="sng">
            <a:solidFill>
              <a:schemeClr val="dk2"/>
            </a:solidFill>
            <a:prstDash val="solid"/>
            <a:round/>
            <a:headEnd type="none" w="med" len="med"/>
            <a:tailEnd type="triangle" w="med" len="med"/>
          </a:ln>
        </p:spPr>
      </p:cxnSp>
      <p:sp>
        <p:nvSpPr>
          <p:cNvPr id="506" name="Google Shape;506;p40"/>
          <p:cNvSpPr/>
          <p:nvPr/>
        </p:nvSpPr>
        <p:spPr>
          <a:xfrm>
            <a:off x="6278863" y="3935175"/>
            <a:ext cx="1889100" cy="45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Field Team corrects the orientation by visiting the farm</a:t>
            </a:r>
            <a:endParaRPr sz="1000"/>
          </a:p>
        </p:txBody>
      </p:sp>
      <p:sp>
        <p:nvSpPr>
          <p:cNvPr id="507" name="Google Shape;507;p40"/>
          <p:cNvSpPr txBox="1"/>
          <p:nvPr/>
        </p:nvSpPr>
        <p:spPr>
          <a:xfrm>
            <a:off x="5425413" y="2141700"/>
            <a:ext cx="717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Aborient = 132</a:t>
            </a:r>
            <a:endParaRPr sz="1000">
              <a:latin typeface="Calibri"/>
              <a:ea typeface="Calibri"/>
              <a:cs typeface="Calibri"/>
              <a:sym typeface="Calibri"/>
            </a:endParaRPr>
          </a:p>
        </p:txBody>
      </p:sp>
      <p:cxnSp>
        <p:nvCxnSpPr>
          <p:cNvPr id="508" name="Google Shape;508;p40"/>
          <p:cNvCxnSpPr>
            <a:stCxn id="506" idx="1"/>
            <a:endCxn id="502" idx="2"/>
          </p:cNvCxnSpPr>
          <p:nvPr/>
        </p:nvCxnSpPr>
        <p:spPr>
          <a:xfrm rot="10800000">
            <a:off x="4071163" y="3127125"/>
            <a:ext cx="2207700" cy="1035600"/>
          </a:xfrm>
          <a:prstGeom prst="bentConnector2">
            <a:avLst/>
          </a:prstGeom>
          <a:noFill/>
          <a:ln w="9525" cap="flat" cmpd="sng">
            <a:solidFill>
              <a:schemeClr val="dk2"/>
            </a:solidFill>
            <a:prstDash val="solid"/>
            <a:round/>
            <a:headEnd type="none" w="med" len="med"/>
            <a:tailEnd type="stealth" w="med" len="med"/>
          </a:ln>
        </p:spPr>
      </p:cxnSp>
      <p:sp>
        <p:nvSpPr>
          <p:cNvPr id="509" name="Google Shape;509;p40"/>
          <p:cNvSpPr txBox="1"/>
          <p:nvPr/>
        </p:nvSpPr>
        <p:spPr>
          <a:xfrm>
            <a:off x="4412638" y="3571050"/>
            <a:ext cx="1263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Field Team informs support team after correction</a:t>
            </a:r>
            <a:endParaRPr sz="1000">
              <a:latin typeface="Calibri"/>
              <a:ea typeface="Calibri"/>
              <a:cs typeface="Calibri"/>
              <a:sym typeface="Calibri"/>
            </a:endParaRPr>
          </a:p>
        </p:txBody>
      </p:sp>
      <p:cxnSp>
        <p:nvCxnSpPr>
          <p:cNvPr id="510" name="Google Shape;510;p40"/>
          <p:cNvCxnSpPr>
            <a:stCxn id="502" idx="1"/>
            <a:endCxn id="511" idx="6"/>
          </p:cNvCxnSpPr>
          <p:nvPr/>
        </p:nvCxnSpPr>
        <p:spPr>
          <a:xfrm rot="10800000">
            <a:off x="1749688" y="2364800"/>
            <a:ext cx="1081200" cy="114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40"/>
          <p:cNvSpPr/>
          <p:nvPr/>
        </p:nvSpPr>
        <p:spPr>
          <a:xfrm>
            <a:off x="452588" y="2099150"/>
            <a:ext cx="1297200" cy="53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Resolved</a:t>
            </a:r>
            <a:endParaRPr sz="1000"/>
          </a:p>
        </p:txBody>
      </p:sp>
      <p:sp>
        <p:nvSpPr>
          <p:cNvPr id="512" name="Google Shape;512;p40"/>
          <p:cNvSpPr/>
          <p:nvPr/>
        </p:nvSpPr>
        <p:spPr>
          <a:xfrm>
            <a:off x="3325900" y="791925"/>
            <a:ext cx="1467900" cy="49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     START</a:t>
            </a:r>
            <a:endParaRPr sz="1000"/>
          </a:p>
        </p:txBody>
      </p:sp>
      <p:cxnSp>
        <p:nvCxnSpPr>
          <p:cNvPr id="513" name="Google Shape;513;p40"/>
          <p:cNvCxnSpPr>
            <a:stCxn id="512" idx="4"/>
            <a:endCxn id="502" idx="0"/>
          </p:cNvCxnSpPr>
          <p:nvPr/>
        </p:nvCxnSpPr>
        <p:spPr>
          <a:xfrm>
            <a:off x="4059850" y="1284525"/>
            <a:ext cx="11400" cy="340500"/>
          </a:xfrm>
          <a:prstGeom prst="straightConnector1">
            <a:avLst/>
          </a:prstGeom>
          <a:noFill/>
          <a:ln w="9525" cap="flat" cmpd="sng">
            <a:solidFill>
              <a:schemeClr val="dk2"/>
            </a:solidFill>
            <a:prstDash val="solid"/>
            <a:round/>
            <a:headEnd type="none" w="med" len="med"/>
            <a:tailEnd type="triangle" w="med" len="med"/>
          </a:ln>
        </p:spPr>
      </p:cxnSp>
      <p:sp>
        <p:nvSpPr>
          <p:cNvPr id="514" name="Google Shape;514;p40"/>
          <p:cNvSpPr txBox="1"/>
          <p:nvPr/>
        </p:nvSpPr>
        <p:spPr>
          <a:xfrm>
            <a:off x="2000063" y="2122400"/>
            <a:ext cx="717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Aborient = 135</a:t>
            </a:r>
            <a:endParaRPr sz="1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1"/>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5.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Abnormal Orientation report - user story</a:t>
            </a:r>
            <a:r>
              <a:rPr lang="e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520" name="Google Shape;520;p41"/>
          <p:cNvSpPr txBox="1">
            <a:spLocks noGrp="1"/>
          </p:cNvSpPr>
          <p:nvPr>
            <p:ph type="ftr" idx="11"/>
          </p:nvPr>
        </p:nvSpPr>
        <p:spPr>
          <a:xfrm>
            <a:off x="5110843" y="4767263"/>
            <a:ext cx="3086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r>
              <a:rPr lang="en" sz="1100"/>
              <a:t>www.stellapps.com</a:t>
            </a:r>
            <a:endParaRPr sz="1100"/>
          </a:p>
        </p:txBody>
      </p:sp>
      <p:sp>
        <p:nvSpPr>
          <p:cNvPr id="521" name="Google Shape;521;p4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16</a:t>
            </a:fld>
            <a:endParaRPr sz="1100"/>
          </a:p>
        </p:txBody>
      </p:sp>
      <p:graphicFrame>
        <p:nvGraphicFramePr>
          <p:cNvPr id="522" name="Google Shape;522;p41"/>
          <p:cNvGraphicFramePr/>
          <p:nvPr/>
        </p:nvGraphicFramePr>
        <p:xfrm>
          <a:off x="305269" y="800928"/>
          <a:ext cx="3000000" cy="3000000"/>
        </p:xfrm>
        <a:graphic>
          <a:graphicData uri="http://schemas.openxmlformats.org/drawingml/2006/table">
            <a:tbl>
              <a:tblPr firstRow="1" firstCol="1" bandRow="1">
                <a:noFill/>
                <a:tableStyleId>{A5A6BF09-D57E-4695-B46A-47DBCA0ADEB7}</a:tableStyleId>
              </a:tblPr>
              <a:tblGrid>
                <a:gridCol w="1756250">
                  <a:extLst>
                    <a:ext uri="{9D8B030D-6E8A-4147-A177-3AD203B41FA5}">
                      <a16:colId xmlns:a16="http://schemas.microsoft.com/office/drawing/2014/main" val="20000"/>
                    </a:ext>
                  </a:extLst>
                </a:gridCol>
                <a:gridCol w="6744950">
                  <a:extLst>
                    <a:ext uri="{9D8B030D-6E8A-4147-A177-3AD203B41FA5}">
                      <a16:colId xmlns:a16="http://schemas.microsoft.com/office/drawing/2014/main" val="20001"/>
                    </a:ext>
                  </a:extLst>
                </a:gridCol>
              </a:tblGrid>
              <a:tr h="4601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Support User</a:t>
                      </a:r>
                      <a:endParaRPr/>
                    </a:p>
                  </a:txBody>
                  <a:tcPr marL="51425" marR="51425" marT="7150" marB="0"/>
                </a:tc>
                <a:extLst>
                  <a:ext uri="{0D108BD9-81ED-4DB2-BD59-A6C34878D82A}">
                    <a16:rowId xmlns:a16="http://schemas.microsoft.com/office/drawing/2014/main" val="10000"/>
                  </a:ext>
                </a:extLst>
              </a:tr>
              <a:tr h="60837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 Story</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The user wants to see the list of actisens devices with abnormal orientation for a selected period of time.</a:t>
                      </a:r>
                      <a:endParaRPr/>
                    </a:p>
                    <a:p>
                      <a:pPr marL="0" lvl="0" indent="0" algn="l" rtl="0">
                        <a:spcBef>
                          <a:spcPts val="0"/>
                        </a:spcBef>
                        <a:spcAft>
                          <a:spcPts val="0"/>
                        </a:spcAft>
                        <a:buNone/>
                      </a:pPr>
                      <a:r>
                        <a:rPr lang="en"/>
                        <a:t>The user wants to see the current status and resolved time for all the abnormal orientation occurrences.</a:t>
                      </a:r>
                      <a:endParaRPr/>
                    </a:p>
                  </a:txBody>
                  <a:tcPr marL="51425" marR="51425" marT="7150" marB="0"/>
                </a:tc>
                <a:extLst>
                  <a:ext uri="{0D108BD9-81ED-4DB2-BD59-A6C34878D82A}">
                    <a16:rowId xmlns:a16="http://schemas.microsoft.com/office/drawing/2014/main" val="10001"/>
                  </a:ext>
                </a:extLst>
              </a:tr>
              <a:tr h="793900">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Acceptance criteria</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457200" lvl="0" indent="-317500" algn="l" rtl="0">
                        <a:spcBef>
                          <a:spcPts val="0"/>
                        </a:spcBef>
                        <a:spcAft>
                          <a:spcPts val="0"/>
                        </a:spcAft>
                        <a:buSzPts val="1400"/>
                        <a:buAutoNum type="arabicPeriod"/>
                      </a:pPr>
                      <a:r>
                        <a:rPr lang="en"/>
                        <a:t>The user should be able to navigate to reports -&gt; troubleshooting -&gt; abnormal orientation to view the list of devices with abnormal orientation in last 24 hrs ( by default)</a:t>
                      </a:r>
                      <a:endParaRPr/>
                    </a:p>
                    <a:p>
                      <a:pPr marL="457200" lvl="0" indent="-317500" algn="l" rtl="0">
                        <a:spcBef>
                          <a:spcPts val="0"/>
                        </a:spcBef>
                        <a:spcAft>
                          <a:spcPts val="0"/>
                        </a:spcAft>
                        <a:buSzPts val="1400"/>
                        <a:buAutoNum type="arabicPeriod"/>
                      </a:pPr>
                      <a:r>
                        <a:rPr lang="en"/>
                        <a:t>There should be a provision to select ‘from date &amp; time’ and ‘To date and time’ so that list of all abnormal orientation occurrences can be downloaded.</a:t>
                      </a:r>
                      <a:endParaRPr/>
                    </a:p>
                    <a:p>
                      <a:pPr marL="457200" lvl="0" indent="-317500" algn="l" rtl="0">
                        <a:spcBef>
                          <a:spcPts val="0"/>
                        </a:spcBef>
                        <a:spcAft>
                          <a:spcPts val="0"/>
                        </a:spcAft>
                        <a:buSzPts val="1400"/>
                        <a:buAutoNum type="arabicPeriod"/>
                      </a:pPr>
                      <a:r>
                        <a:rPr lang="en"/>
                        <a:t>All the devices that observed aborient value as 132 for last 6 continuous packets in the selected time range should be present in the list in the order of first abnormal orientation occurrence. </a:t>
                      </a:r>
                      <a:endParaRPr/>
                    </a:p>
                    <a:p>
                      <a:pPr marL="457200" lvl="0" indent="-317500" algn="l" rtl="0">
                        <a:spcBef>
                          <a:spcPts val="0"/>
                        </a:spcBef>
                        <a:spcAft>
                          <a:spcPts val="0"/>
                        </a:spcAft>
                        <a:buSzPts val="1400"/>
                        <a:buAutoNum type="arabicPeriod"/>
                      </a:pPr>
                      <a:r>
                        <a:rPr lang="en"/>
                        <a:t>The report format and column definitions are given in the next slide. </a:t>
                      </a:r>
                      <a:endParaRPr/>
                    </a:p>
                    <a:p>
                      <a:pPr marL="457200" lvl="0" indent="-317500" algn="l" rtl="0">
                        <a:spcBef>
                          <a:spcPts val="0"/>
                        </a:spcBef>
                        <a:spcAft>
                          <a:spcPts val="0"/>
                        </a:spcAft>
                        <a:buSzPts val="1400"/>
                        <a:buAutoNum type="arabicPeriod"/>
                      </a:pPr>
                      <a:r>
                        <a:rPr lang="en"/>
                        <a:t>The report should be downloadable in CSV, Excel and PDF formats. </a:t>
                      </a:r>
                      <a:endParaRPr/>
                    </a:p>
                  </a:txBody>
                  <a:tcPr marL="51425" marR="51425" marT="7150" marB="0"/>
                </a:tc>
                <a:extLst>
                  <a:ext uri="{0D108BD9-81ED-4DB2-BD59-A6C34878D82A}">
                    <a16:rowId xmlns:a16="http://schemas.microsoft.com/office/drawing/2014/main" val="10002"/>
                  </a:ext>
                </a:extLst>
              </a:tr>
              <a:tr h="3339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Feature Type</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marR="0" lvl="0" indent="0" algn="l" rtl="0">
                        <a:lnSpc>
                          <a:spcPct val="107000"/>
                        </a:lnSpc>
                        <a:spcBef>
                          <a:spcPts val="0"/>
                        </a:spcBef>
                        <a:spcAft>
                          <a:spcPts val="0"/>
                        </a:spcAft>
                        <a:buNone/>
                      </a:pPr>
                      <a:endParaRPr sz="1100" u="none" strike="noStrike" cap="none">
                        <a:latin typeface="Times New Roman"/>
                        <a:ea typeface="Times New Roman"/>
                        <a:cs typeface="Times New Roman"/>
                        <a:sym typeface="Times New Roman"/>
                      </a:endParaRPr>
                    </a:p>
                  </a:txBody>
                  <a:tcPr marL="51425" marR="51425" marT="7150" marB="0"/>
                </a:tc>
                <a:extLst>
                  <a:ext uri="{0D108BD9-81ED-4DB2-BD59-A6C34878D82A}">
                    <a16:rowId xmlns:a16="http://schemas.microsoft.com/office/drawing/2014/main" val="10003"/>
                  </a:ext>
                </a:extLst>
              </a:tr>
              <a:tr h="3339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Priority</a:t>
                      </a:r>
                      <a:endParaRPr sz="1100">
                        <a:latin typeface="Times New Roman"/>
                        <a:ea typeface="Times New Roman"/>
                        <a:cs typeface="Times New Roman"/>
                        <a:sym typeface="Times New Roman"/>
                      </a:endParaRPr>
                    </a:p>
                  </a:txBody>
                  <a:tcPr marL="51425" marR="51425" marT="7150" marB="0"/>
                </a:tc>
                <a:tc>
                  <a:txBody>
                    <a:bodyPr/>
                    <a:lstStyle/>
                    <a:p>
                      <a:pPr marL="0" marR="0" lvl="0" indent="0" algn="l" rtl="0">
                        <a:lnSpc>
                          <a:spcPct val="107000"/>
                        </a:lnSpc>
                        <a:spcBef>
                          <a:spcPts val="0"/>
                        </a:spcBef>
                        <a:spcAft>
                          <a:spcPts val="0"/>
                        </a:spcAft>
                        <a:buNone/>
                      </a:pPr>
                      <a:endParaRPr sz="1100" u="none" strike="noStrike" cap="none">
                        <a:latin typeface="Times New Roman"/>
                        <a:ea typeface="Times New Roman"/>
                        <a:cs typeface="Times New Roman"/>
                        <a:sym typeface="Times New Roman"/>
                      </a:endParaRPr>
                    </a:p>
                  </a:txBody>
                  <a:tcPr marL="51425" marR="51425" marT="7150" marB="0"/>
                </a:tc>
                <a:extLst>
                  <a:ext uri="{0D108BD9-81ED-4DB2-BD59-A6C34878D82A}">
                    <a16:rowId xmlns:a16="http://schemas.microsoft.com/office/drawing/2014/main" val="10004"/>
                  </a:ext>
                </a:extLst>
              </a:tr>
            </a:tbl>
          </a:graphicData>
        </a:graphic>
      </p:graphicFrame>
      <p:sp>
        <p:nvSpPr>
          <p:cNvPr id="523" name="Google Shape;523;p41"/>
          <p:cNvSpPr txBox="1"/>
          <p:nvPr/>
        </p:nvSpPr>
        <p:spPr>
          <a:xfrm>
            <a:off x="173114" y="3435659"/>
            <a:ext cx="81558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2"/>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5.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Abnormal Orientation Report</a:t>
            </a:r>
            <a:r>
              <a:rPr lang="e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graphicFrame>
        <p:nvGraphicFramePr>
          <p:cNvPr id="529" name="Google Shape;529;p42"/>
          <p:cNvGraphicFramePr/>
          <p:nvPr/>
        </p:nvGraphicFramePr>
        <p:xfrm>
          <a:off x="264438" y="961775"/>
          <a:ext cx="3000000" cy="3000000"/>
        </p:xfrm>
        <a:graphic>
          <a:graphicData uri="http://schemas.openxmlformats.org/drawingml/2006/table">
            <a:tbl>
              <a:tblPr>
                <a:noFill/>
                <a:tableStyleId>{58D806E8-14F8-4B2F-9838-974A21F804A5}</a:tableStyleId>
              </a:tblPr>
              <a:tblGrid>
                <a:gridCol w="1045800">
                  <a:extLst>
                    <a:ext uri="{9D8B030D-6E8A-4147-A177-3AD203B41FA5}">
                      <a16:colId xmlns:a16="http://schemas.microsoft.com/office/drawing/2014/main" val="20000"/>
                    </a:ext>
                  </a:extLst>
                </a:gridCol>
                <a:gridCol w="1045800">
                  <a:extLst>
                    <a:ext uri="{9D8B030D-6E8A-4147-A177-3AD203B41FA5}">
                      <a16:colId xmlns:a16="http://schemas.microsoft.com/office/drawing/2014/main" val="20001"/>
                    </a:ext>
                  </a:extLst>
                </a:gridCol>
                <a:gridCol w="1045800">
                  <a:extLst>
                    <a:ext uri="{9D8B030D-6E8A-4147-A177-3AD203B41FA5}">
                      <a16:colId xmlns:a16="http://schemas.microsoft.com/office/drawing/2014/main" val="20002"/>
                    </a:ext>
                  </a:extLst>
                </a:gridCol>
                <a:gridCol w="1045800">
                  <a:extLst>
                    <a:ext uri="{9D8B030D-6E8A-4147-A177-3AD203B41FA5}">
                      <a16:colId xmlns:a16="http://schemas.microsoft.com/office/drawing/2014/main" val="20003"/>
                    </a:ext>
                  </a:extLst>
                </a:gridCol>
                <a:gridCol w="1114075">
                  <a:extLst>
                    <a:ext uri="{9D8B030D-6E8A-4147-A177-3AD203B41FA5}">
                      <a16:colId xmlns:a16="http://schemas.microsoft.com/office/drawing/2014/main" val="20004"/>
                    </a:ext>
                  </a:extLst>
                </a:gridCol>
                <a:gridCol w="977525">
                  <a:extLst>
                    <a:ext uri="{9D8B030D-6E8A-4147-A177-3AD203B41FA5}">
                      <a16:colId xmlns:a16="http://schemas.microsoft.com/office/drawing/2014/main" val="20005"/>
                    </a:ext>
                  </a:extLst>
                </a:gridCol>
                <a:gridCol w="1159600">
                  <a:extLst>
                    <a:ext uri="{9D8B030D-6E8A-4147-A177-3AD203B41FA5}">
                      <a16:colId xmlns:a16="http://schemas.microsoft.com/office/drawing/2014/main" val="20006"/>
                    </a:ext>
                  </a:extLst>
                </a:gridCol>
                <a:gridCol w="932000">
                  <a:extLst>
                    <a:ext uri="{9D8B030D-6E8A-4147-A177-3AD203B41FA5}">
                      <a16:colId xmlns:a16="http://schemas.microsoft.com/office/drawing/2014/main" val="20007"/>
                    </a:ext>
                  </a:extLst>
                </a:gridCol>
              </a:tblGrid>
              <a:tr h="1115825">
                <a:tc>
                  <a:txBody>
                    <a:bodyPr/>
                    <a:lstStyle/>
                    <a:p>
                      <a:pPr marL="0" lvl="0" indent="0" algn="l" rtl="0">
                        <a:spcBef>
                          <a:spcPts val="0"/>
                        </a:spcBef>
                        <a:spcAft>
                          <a:spcPts val="0"/>
                        </a:spcAft>
                        <a:buNone/>
                      </a:pPr>
                      <a:r>
                        <a:rPr lang="en"/>
                        <a:t>Device Serial no</a:t>
                      </a:r>
                      <a:endParaRPr/>
                    </a:p>
                  </a:txBody>
                  <a:tcPr marL="91425" marR="91425" marT="91425" marB="91425"/>
                </a:tc>
                <a:tc>
                  <a:txBody>
                    <a:bodyPr/>
                    <a:lstStyle/>
                    <a:p>
                      <a:pPr marL="0" lvl="0" indent="0" algn="l" rtl="0">
                        <a:spcBef>
                          <a:spcPts val="0"/>
                        </a:spcBef>
                        <a:spcAft>
                          <a:spcPts val="0"/>
                        </a:spcAft>
                        <a:buNone/>
                      </a:pPr>
                      <a:r>
                        <a:rPr lang="en"/>
                        <a:t>Cattle ID</a:t>
                      </a:r>
                      <a:endParaRPr/>
                    </a:p>
                  </a:txBody>
                  <a:tcPr marL="91425" marR="91425" marT="91425" marB="91425"/>
                </a:tc>
                <a:tc>
                  <a:txBody>
                    <a:bodyPr/>
                    <a:lstStyle/>
                    <a:p>
                      <a:pPr marL="0" lvl="0" indent="0" algn="l" rtl="0">
                        <a:spcBef>
                          <a:spcPts val="0"/>
                        </a:spcBef>
                        <a:spcAft>
                          <a:spcPts val="0"/>
                        </a:spcAft>
                        <a:buNone/>
                      </a:pPr>
                      <a:r>
                        <a:rPr lang="en"/>
                        <a:t>Farm name</a:t>
                      </a:r>
                      <a:endParaRPr/>
                    </a:p>
                  </a:txBody>
                  <a:tcPr marL="91425" marR="91425" marT="91425" marB="91425"/>
                </a:tc>
                <a:tc>
                  <a:txBody>
                    <a:bodyPr/>
                    <a:lstStyle/>
                    <a:p>
                      <a:pPr marL="0" lvl="0" indent="0" algn="l" rtl="0">
                        <a:spcBef>
                          <a:spcPts val="0"/>
                        </a:spcBef>
                        <a:spcAft>
                          <a:spcPts val="0"/>
                        </a:spcAft>
                        <a:buNone/>
                      </a:pPr>
                      <a:r>
                        <a:rPr lang="en"/>
                        <a:t>Gateway sl.No</a:t>
                      </a:r>
                      <a:endParaRPr/>
                    </a:p>
                  </a:txBody>
                  <a:tcPr marL="91425" marR="91425" marT="91425" marB="91425"/>
                </a:tc>
                <a:tc>
                  <a:txBody>
                    <a:bodyPr/>
                    <a:lstStyle/>
                    <a:p>
                      <a:pPr marL="0" lvl="0" indent="0" algn="l" rtl="0">
                        <a:spcBef>
                          <a:spcPts val="0"/>
                        </a:spcBef>
                        <a:spcAft>
                          <a:spcPts val="0"/>
                        </a:spcAft>
                        <a:buNone/>
                      </a:pPr>
                      <a:r>
                        <a:rPr lang="en"/>
                        <a:t>Date &amp; Time of first occurrence </a:t>
                      </a:r>
                      <a:endParaRPr/>
                    </a:p>
                  </a:txBody>
                  <a:tcPr marL="91425" marR="91425" marT="91425" marB="91425"/>
                </a:tc>
                <a:tc>
                  <a:txBody>
                    <a:bodyPr/>
                    <a:lstStyle/>
                    <a:p>
                      <a:pPr marL="0" lvl="0" indent="0" algn="l" rtl="0">
                        <a:spcBef>
                          <a:spcPts val="0"/>
                        </a:spcBef>
                        <a:spcAft>
                          <a:spcPts val="0"/>
                        </a:spcAft>
                        <a:buNone/>
                      </a:pPr>
                      <a:r>
                        <a:rPr lang="en"/>
                        <a:t>Last packet </a:t>
                      </a:r>
                      <a:r>
                        <a:rPr lang="en">
                          <a:solidFill>
                            <a:schemeClr val="dk1"/>
                          </a:solidFill>
                        </a:rPr>
                        <a:t>Date &amp; Time</a:t>
                      </a:r>
                      <a:endParaRPr/>
                    </a:p>
                  </a:txBody>
                  <a:tcPr marL="91425" marR="91425" marT="91425" marB="91425"/>
                </a:tc>
                <a:tc>
                  <a:txBody>
                    <a:bodyPr/>
                    <a:lstStyle/>
                    <a:p>
                      <a:pPr marL="0" lvl="0" indent="0" algn="l" rtl="0">
                        <a:spcBef>
                          <a:spcPts val="0"/>
                        </a:spcBef>
                        <a:spcAft>
                          <a:spcPts val="0"/>
                        </a:spcAft>
                        <a:buNone/>
                      </a:pPr>
                      <a:r>
                        <a:rPr lang="en"/>
                        <a:t>Orientation status</a:t>
                      </a:r>
                      <a:endParaRPr/>
                    </a:p>
                  </a:txBody>
                  <a:tcPr marL="91425" marR="91425" marT="91425" marB="91425"/>
                </a:tc>
                <a:tc>
                  <a:txBody>
                    <a:bodyPr/>
                    <a:lstStyle/>
                    <a:p>
                      <a:pPr marL="0" lvl="0" indent="0" algn="l" rtl="0">
                        <a:spcBef>
                          <a:spcPts val="0"/>
                        </a:spcBef>
                        <a:spcAft>
                          <a:spcPts val="0"/>
                        </a:spcAft>
                        <a:buNone/>
                      </a:pPr>
                      <a:r>
                        <a:rPr lang="en"/>
                        <a:t>Resolved time</a:t>
                      </a:r>
                      <a:endParaRPr/>
                    </a:p>
                  </a:txBody>
                  <a:tcPr marL="91425" marR="91425" marT="91425" marB="91425"/>
                </a:tc>
                <a:extLst>
                  <a:ext uri="{0D108BD9-81ED-4DB2-BD59-A6C34878D82A}">
                    <a16:rowId xmlns:a16="http://schemas.microsoft.com/office/drawing/2014/main" val="10000"/>
                  </a:ext>
                </a:extLst>
              </a:tr>
              <a:tr h="5035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530" name="Google Shape;530;p42"/>
          <p:cNvSpPr txBox="1"/>
          <p:nvPr/>
        </p:nvSpPr>
        <p:spPr>
          <a:xfrm>
            <a:off x="317525" y="2622100"/>
            <a:ext cx="8366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Device serial No - L1 Serial No</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Cattle ID, Farm Name, Gateway SL.NO - to represent associated cattle, farm and gateway</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Date &amp; Time of first occurrence - The device level timestamp of first packet with aborient = 132 in the format DD/MM/YYYY HH:MM ( Converted to IST)</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Last packet Date &amp; Time - The device level  timestamp of last received packet in the format DD/MM/YYYY HH:MM (Converted in IST)</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Orientation Status - “Normal”, if aborient = 135 for continuous 6 packets, “abnormal”, if aborient = 132 for continuous 6 packets</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Resolved Time - Timestamp of first packet with aborient = 135, after continuous packets of aborient = 132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3"/>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6.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Zero AMS values - Flow</a:t>
            </a:r>
            <a:r>
              <a:rPr lang="e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536" name="Google Shape;536;p43"/>
          <p:cNvSpPr/>
          <p:nvPr/>
        </p:nvSpPr>
        <p:spPr>
          <a:xfrm>
            <a:off x="3211900" y="1233825"/>
            <a:ext cx="2480700" cy="16647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Support team checks the AMS values ( Step count, standing time, moving time) for last continuous 10 packets</a:t>
            </a:r>
            <a:endParaRPr sz="1000"/>
          </a:p>
        </p:txBody>
      </p:sp>
      <p:cxnSp>
        <p:nvCxnSpPr>
          <p:cNvPr id="537" name="Google Shape;537;p43"/>
          <p:cNvCxnSpPr>
            <a:stCxn id="536" idx="3"/>
          </p:cNvCxnSpPr>
          <p:nvPr/>
        </p:nvCxnSpPr>
        <p:spPr>
          <a:xfrm rot="10800000" flipH="1">
            <a:off x="5692600" y="2043375"/>
            <a:ext cx="910500" cy="22800"/>
          </a:xfrm>
          <a:prstGeom prst="straightConnector1">
            <a:avLst/>
          </a:prstGeom>
          <a:noFill/>
          <a:ln w="9525" cap="flat" cmpd="sng">
            <a:solidFill>
              <a:schemeClr val="dk2"/>
            </a:solidFill>
            <a:prstDash val="solid"/>
            <a:round/>
            <a:headEnd type="none" w="med" len="med"/>
            <a:tailEnd type="triangle" w="med" len="med"/>
          </a:ln>
        </p:spPr>
      </p:cxnSp>
      <p:sp>
        <p:nvSpPr>
          <p:cNvPr id="538" name="Google Shape;538;p43"/>
          <p:cNvSpPr/>
          <p:nvPr/>
        </p:nvSpPr>
        <p:spPr>
          <a:xfrm>
            <a:off x="6583638" y="1639425"/>
            <a:ext cx="1889100" cy="83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Support team does the OTA reboot</a:t>
            </a:r>
            <a:endParaRPr sz="1000"/>
          </a:p>
        </p:txBody>
      </p:sp>
      <p:sp>
        <p:nvSpPr>
          <p:cNvPr id="539" name="Google Shape;539;p43"/>
          <p:cNvSpPr txBox="1"/>
          <p:nvPr/>
        </p:nvSpPr>
        <p:spPr>
          <a:xfrm>
            <a:off x="5817725" y="1727475"/>
            <a:ext cx="717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All Zeo </a:t>
            </a:r>
            <a:endParaRPr sz="1000">
              <a:latin typeface="Calibri"/>
              <a:ea typeface="Calibri"/>
              <a:cs typeface="Calibri"/>
              <a:sym typeface="Calibri"/>
            </a:endParaRPr>
          </a:p>
        </p:txBody>
      </p:sp>
      <p:cxnSp>
        <p:nvCxnSpPr>
          <p:cNvPr id="540" name="Google Shape;540;p43"/>
          <p:cNvCxnSpPr>
            <a:stCxn id="536" idx="1"/>
            <a:endCxn id="541" idx="6"/>
          </p:cNvCxnSpPr>
          <p:nvPr/>
        </p:nvCxnSpPr>
        <p:spPr>
          <a:xfrm rot="10800000">
            <a:off x="2130700" y="2066175"/>
            <a:ext cx="1081200" cy="0"/>
          </a:xfrm>
          <a:prstGeom prst="straightConnector1">
            <a:avLst/>
          </a:prstGeom>
          <a:noFill/>
          <a:ln w="9525" cap="flat" cmpd="sng">
            <a:solidFill>
              <a:schemeClr val="dk2"/>
            </a:solidFill>
            <a:prstDash val="solid"/>
            <a:round/>
            <a:headEnd type="none" w="med" len="med"/>
            <a:tailEnd type="triangle" w="med" len="med"/>
          </a:ln>
        </p:spPr>
      </p:cxnSp>
      <p:sp>
        <p:nvSpPr>
          <p:cNvPr id="541" name="Google Shape;541;p43"/>
          <p:cNvSpPr/>
          <p:nvPr/>
        </p:nvSpPr>
        <p:spPr>
          <a:xfrm>
            <a:off x="833600" y="1686975"/>
            <a:ext cx="1297200" cy="758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Resolved</a:t>
            </a:r>
            <a:endParaRPr sz="1000"/>
          </a:p>
        </p:txBody>
      </p:sp>
      <p:sp>
        <p:nvSpPr>
          <p:cNvPr id="542" name="Google Shape;542;p43"/>
          <p:cNvSpPr/>
          <p:nvPr/>
        </p:nvSpPr>
        <p:spPr>
          <a:xfrm>
            <a:off x="3706900" y="563325"/>
            <a:ext cx="1467900" cy="49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     START</a:t>
            </a:r>
            <a:endParaRPr sz="1000"/>
          </a:p>
        </p:txBody>
      </p:sp>
      <p:cxnSp>
        <p:nvCxnSpPr>
          <p:cNvPr id="543" name="Google Shape;543;p43"/>
          <p:cNvCxnSpPr>
            <a:stCxn id="542" idx="4"/>
            <a:endCxn id="536" idx="0"/>
          </p:cNvCxnSpPr>
          <p:nvPr/>
        </p:nvCxnSpPr>
        <p:spPr>
          <a:xfrm>
            <a:off x="4440850" y="1055925"/>
            <a:ext cx="11400" cy="177900"/>
          </a:xfrm>
          <a:prstGeom prst="straightConnector1">
            <a:avLst/>
          </a:prstGeom>
          <a:noFill/>
          <a:ln w="9525" cap="flat" cmpd="sng">
            <a:solidFill>
              <a:schemeClr val="dk2"/>
            </a:solidFill>
            <a:prstDash val="solid"/>
            <a:round/>
            <a:headEnd type="none" w="med" len="med"/>
            <a:tailEnd type="triangle" w="med" len="med"/>
          </a:ln>
        </p:spPr>
      </p:cxnSp>
      <p:sp>
        <p:nvSpPr>
          <p:cNvPr id="544" name="Google Shape;544;p43"/>
          <p:cNvSpPr txBox="1"/>
          <p:nvPr/>
        </p:nvSpPr>
        <p:spPr>
          <a:xfrm>
            <a:off x="2369763" y="1655325"/>
            <a:ext cx="717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Any of the values = Non zero</a:t>
            </a:r>
            <a:endParaRPr sz="1000">
              <a:latin typeface="Calibri"/>
              <a:ea typeface="Calibri"/>
              <a:cs typeface="Calibri"/>
              <a:sym typeface="Calibri"/>
            </a:endParaRPr>
          </a:p>
        </p:txBody>
      </p:sp>
      <p:sp>
        <p:nvSpPr>
          <p:cNvPr id="545" name="Google Shape;545;p43"/>
          <p:cNvSpPr/>
          <p:nvPr/>
        </p:nvSpPr>
        <p:spPr>
          <a:xfrm>
            <a:off x="6287850" y="2761975"/>
            <a:ext cx="2480700" cy="16647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Support team checks the AMS values ( Step count, standing time, moving time) for last continuous 10 packets</a:t>
            </a:r>
            <a:endParaRPr sz="1000"/>
          </a:p>
        </p:txBody>
      </p:sp>
      <p:cxnSp>
        <p:nvCxnSpPr>
          <p:cNvPr id="546" name="Google Shape;546;p43"/>
          <p:cNvCxnSpPr>
            <a:stCxn id="538" idx="2"/>
            <a:endCxn id="545" idx="0"/>
          </p:cNvCxnSpPr>
          <p:nvPr/>
        </p:nvCxnSpPr>
        <p:spPr>
          <a:xfrm>
            <a:off x="7528188" y="2470125"/>
            <a:ext cx="0" cy="291900"/>
          </a:xfrm>
          <a:prstGeom prst="straightConnector1">
            <a:avLst/>
          </a:prstGeom>
          <a:noFill/>
          <a:ln w="9525" cap="flat" cmpd="sng">
            <a:solidFill>
              <a:schemeClr val="dk2"/>
            </a:solidFill>
            <a:prstDash val="solid"/>
            <a:round/>
            <a:headEnd type="none" w="med" len="med"/>
            <a:tailEnd type="triangle" w="med" len="med"/>
          </a:ln>
        </p:spPr>
      </p:cxnSp>
      <p:cxnSp>
        <p:nvCxnSpPr>
          <p:cNvPr id="547" name="Google Shape;547;p43"/>
          <p:cNvCxnSpPr/>
          <p:nvPr/>
        </p:nvCxnSpPr>
        <p:spPr>
          <a:xfrm rot="10800000">
            <a:off x="5694150" y="3589225"/>
            <a:ext cx="593700" cy="5100"/>
          </a:xfrm>
          <a:prstGeom prst="straightConnector1">
            <a:avLst/>
          </a:prstGeom>
          <a:noFill/>
          <a:ln w="9525" cap="flat" cmpd="sng">
            <a:solidFill>
              <a:schemeClr val="dk2"/>
            </a:solidFill>
            <a:prstDash val="solid"/>
            <a:round/>
            <a:headEnd type="none" w="med" len="med"/>
            <a:tailEnd type="triangle" w="med" len="med"/>
          </a:ln>
        </p:spPr>
      </p:cxnSp>
      <p:sp>
        <p:nvSpPr>
          <p:cNvPr id="548" name="Google Shape;548;p43"/>
          <p:cNvSpPr/>
          <p:nvPr/>
        </p:nvSpPr>
        <p:spPr>
          <a:xfrm>
            <a:off x="3634350" y="3178975"/>
            <a:ext cx="2059800" cy="83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Field Team does checks at field level  ( removed or not, LED blink test)</a:t>
            </a:r>
            <a:endParaRPr sz="1000"/>
          </a:p>
        </p:txBody>
      </p:sp>
      <p:sp>
        <p:nvSpPr>
          <p:cNvPr id="549" name="Google Shape;549;p43"/>
          <p:cNvSpPr/>
          <p:nvPr/>
        </p:nvSpPr>
        <p:spPr>
          <a:xfrm>
            <a:off x="241850" y="2759425"/>
            <a:ext cx="2480700" cy="16647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Support team checks the AMS values ( Step count, standing time, moving time) for last continuous 10 packets</a:t>
            </a:r>
            <a:endParaRPr sz="1000"/>
          </a:p>
        </p:txBody>
      </p:sp>
      <p:cxnSp>
        <p:nvCxnSpPr>
          <p:cNvPr id="550" name="Google Shape;550;p43"/>
          <p:cNvCxnSpPr>
            <a:stCxn id="548" idx="1"/>
            <a:endCxn id="549" idx="3"/>
          </p:cNvCxnSpPr>
          <p:nvPr/>
        </p:nvCxnSpPr>
        <p:spPr>
          <a:xfrm rot="10800000">
            <a:off x="2722650" y="3591925"/>
            <a:ext cx="911700" cy="2400"/>
          </a:xfrm>
          <a:prstGeom prst="straightConnector1">
            <a:avLst/>
          </a:prstGeom>
          <a:noFill/>
          <a:ln w="9525" cap="flat" cmpd="sng">
            <a:solidFill>
              <a:schemeClr val="dk2"/>
            </a:solidFill>
            <a:prstDash val="solid"/>
            <a:round/>
            <a:headEnd type="none" w="med" len="med"/>
            <a:tailEnd type="triangle" w="med" len="med"/>
          </a:ln>
        </p:spPr>
      </p:cxnSp>
      <p:cxnSp>
        <p:nvCxnSpPr>
          <p:cNvPr id="551" name="Google Shape;551;p43"/>
          <p:cNvCxnSpPr>
            <a:stCxn id="549" idx="0"/>
            <a:endCxn id="541" idx="4"/>
          </p:cNvCxnSpPr>
          <p:nvPr/>
        </p:nvCxnSpPr>
        <p:spPr>
          <a:xfrm rot="10800000">
            <a:off x="1482200" y="2445325"/>
            <a:ext cx="0" cy="314100"/>
          </a:xfrm>
          <a:prstGeom prst="straightConnector1">
            <a:avLst/>
          </a:prstGeom>
          <a:noFill/>
          <a:ln w="9525" cap="flat" cmpd="sng">
            <a:solidFill>
              <a:schemeClr val="dk2"/>
            </a:solidFill>
            <a:prstDash val="solid"/>
            <a:round/>
            <a:headEnd type="none" w="med" len="med"/>
            <a:tailEnd type="triangle" w="med" len="med"/>
          </a:ln>
        </p:spPr>
      </p:cxnSp>
      <p:sp>
        <p:nvSpPr>
          <p:cNvPr id="552" name="Google Shape;552;p43"/>
          <p:cNvSpPr txBox="1"/>
          <p:nvPr/>
        </p:nvSpPr>
        <p:spPr>
          <a:xfrm>
            <a:off x="583088" y="2369125"/>
            <a:ext cx="717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Any of the values = Non zero</a:t>
            </a:r>
            <a:endParaRPr sz="1000">
              <a:latin typeface="Calibri"/>
              <a:ea typeface="Calibri"/>
              <a:cs typeface="Calibri"/>
              <a:sym typeface="Calibri"/>
            </a:endParaRPr>
          </a:p>
        </p:txBody>
      </p:sp>
      <p:sp>
        <p:nvSpPr>
          <p:cNvPr id="553" name="Google Shape;553;p43"/>
          <p:cNvSpPr txBox="1"/>
          <p:nvPr/>
        </p:nvSpPr>
        <p:spPr>
          <a:xfrm>
            <a:off x="5694150" y="3271625"/>
            <a:ext cx="717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All Zeo </a:t>
            </a:r>
            <a:endParaRPr sz="1000">
              <a:latin typeface="Calibri"/>
              <a:ea typeface="Calibri"/>
              <a:cs typeface="Calibri"/>
              <a:sym typeface="Calibri"/>
            </a:endParaRPr>
          </a:p>
        </p:txBody>
      </p:sp>
      <p:sp>
        <p:nvSpPr>
          <p:cNvPr id="554" name="Google Shape;554;p43"/>
          <p:cNvSpPr txBox="1"/>
          <p:nvPr/>
        </p:nvSpPr>
        <p:spPr>
          <a:xfrm>
            <a:off x="8003188" y="4111250"/>
            <a:ext cx="717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Any of the values = Non zero</a:t>
            </a:r>
            <a:endParaRPr sz="1000">
              <a:latin typeface="Calibri"/>
              <a:ea typeface="Calibri"/>
              <a:cs typeface="Calibri"/>
              <a:sym typeface="Calibri"/>
            </a:endParaRPr>
          </a:p>
        </p:txBody>
      </p:sp>
      <p:cxnSp>
        <p:nvCxnSpPr>
          <p:cNvPr id="555" name="Google Shape;555;p43"/>
          <p:cNvCxnSpPr>
            <a:stCxn id="545" idx="2"/>
          </p:cNvCxnSpPr>
          <p:nvPr/>
        </p:nvCxnSpPr>
        <p:spPr>
          <a:xfrm>
            <a:off x="7528200" y="4426675"/>
            <a:ext cx="0" cy="187800"/>
          </a:xfrm>
          <a:prstGeom prst="straightConnector1">
            <a:avLst/>
          </a:prstGeom>
          <a:noFill/>
          <a:ln w="9525" cap="flat" cmpd="sng">
            <a:solidFill>
              <a:schemeClr val="dk2"/>
            </a:solidFill>
            <a:prstDash val="solid"/>
            <a:round/>
            <a:headEnd type="none" w="med" len="med"/>
            <a:tailEnd type="triangle" w="med" len="med"/>
          </a:ln>
        </p:spPr>
      </p:cxnSp>
      <p:sp>
        <p:nvSpPr>
          <p:cNvPr id="556" name="Google Shape;556;p43"/>
          <p:cNvSpPr/>
          <p:nvPr/>
        </p:nvSpPr>
        <p:spPr>
          <a:xfrm>
            <a:off x="6879600" y="4594750"/>
            <a:ext cx="1297200" cy="316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Resolved</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4"/>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6.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Zero AMS values</a:t>
            </a:r>
            <a:endParaRPr sz="1800">
              <a:solidFill>
                <a:schemeClr val="lt1"/>
              </a:solidFill>
              <a:latin typeface="Calibri"/>
              <a:ea typeface="Calibri"/>
              <a:cs typeface="Calibri"/>
              <a:sym typeface="Calibri"/>
            </a:endParaRPr>
          </a:p>
        </p:txBody>
      </p:sp>
      <p:sp>
        <p:nvSpPr>
          <p:cNvPr id="562" name="Google Shape;562;p44"/>
          <p:cNvSpPr txBox="1">
            <a:spLocks noGrp="1"/>
          </p:cNvSpPr>
          <p:nvPr>
            <p:ph type="ftr" idx="11"/>
          </p:nvPr>
        </p:nvSpPr>
        <p:spPr>
          <a:xfrm>
            <a:off x="5110843" y="4767263"/>
            <a:ext cx="3086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r>
              <a:rPr lang="en" sz="1100"/>
              <a:t>www.stellapps.com</a:t>
            </a:r>
            <a:endParaRPr sz="1100"/>
          </a:p>
        </p:txBody>
      </p:sp>
      <p:sp>
        <p:nvSpPr>
          <p:cNvPr id="563" name="Google Shape;563;p4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19</a:t>
            </a:fld>
            <a:endParaRPr sz="1100"/>
          </a:p>
        </p:txBody>
      </p:sp>
      <p:graphicFrame>
        <p:nvGraphicFramePr>
          <p:cNvPr id="564" name="Google Shape;564;p44"/>
          <p:cNvGraphicFramePr/>
          <p:nvPr/>
        </p:nvGraphicFramePr>
        <p:xfrm>
          <a:off x="305269" y="800928"/>
          <a:ext cx="3000000" cy="3000000"/>
        </p:xfrm>
        <a:graphic>
          <a:graphicData uri="http://schemas.openxmlformats.org/drawingml/2006/table">
            <a:tbl>
              <a:tblPr firstRow="1" firstCol="1" bandRow="1">
                <a:noFill/>
                <a:tableStyleId>{A5A6BF09-D57E-4695-B46A-47DBCA0ADEB7}</a:tableStyleId>
              </a:tblPr>
              <a:tblGrid>
                <a:gridCol w="1756250">
                  <a:extLst>
                    <a:ext uri="{9D8B030D-6E8A-4147-A177-3AD203B41FA5}">
                      <a16:colId xmlns:a16="http://schemas.microsoft.com/office/drawing/2014/main" val="20000"/>
                    </a:ext>
                  </a:extLst>
                </a:gridCol>
                <a:gridCol w="6744950">
                  <a:extLst>
                    <a:ext uri="{9D8B030D-6E8A-4147-A177-3AD203B41FA5}">
                      <a16:colId xmlns:a16="http://schemas.microsoft.com/office/drawing/2014/main" val="20001"/>
                    </a:ext>
                  </a:extLst>
                </a:gridCol>
              </a:tblGrid>
              <a:tr h="4601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Support user</a:t>
                      </a:r>
                      <a:endParaRPr/>
                    </a:p>
                  </a:txBody>
                  <a:tcPr marL="51425" marR="51425" marT="7150" marB="0"/>
                </a:tc>
                <a:extLst>
                  <a:ext uri="{0D108BD9-81ED-4DB2-BD59-A6C34878D82A}">
                    <a16:rowId xmlns:a16="http://schemas.microsoft.com/office/drawing/2014/main" val="10000"/>
                  </a:ext>
                </a:extLst>
              </a:tr>
              <a:tr h="60837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 Story</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The user wants to see the list of actisens devices with zero AMS values for a selected period of time</a:t>
                      </a:r>
                      <a:endParaRPr/>
                    </a:p>
                    <a:p>
                      <a:pPr marL="0" lvl="0" indent="0" algn="l" rtl="0">
                        <a:spcBef>
                          <a:spcPts val="0"/>
                        </a:spcBef>
                        <a:spcAft>
                          <a:spcPts val="0"/>
                        </a:spcAft>
                        <a:buClr>
                          <a:schemeClr val="dk1"/>
                        </a:buClr>
                        <a:buSzPts val="1100"/>
                        <a:buFont typeface="Arial"/>
                        <a:buNone/>
                      </a:pPr>
                      <a:r>
                        <a:rPr lang="en"/>
                        <a:t>The user wants to see the current status and resolved time for all the listed devices.</a:t>
                      </a:r>
                      <a:endParaRPr/>
                    </a:p>
                  </a:txBody>
                  <a:tcPr marL="51425" marR="51425" marT="7150" marB="0"/>
                </a:tc>
                <a:extLst>
                  <a:ext uri="{0D108BD9-81ED-4DB2-BD59-A6C34878D82A}">
                    <a16:rowId xmlns:a16="http://schemas.microsoft.com/office/drawing/2014/main" val="10001"/>
                  </a:ext>
                </a:extLst>
              </a:tr>
              <a:tr h="543550">
                <a:tc>
                  <a:txBody>
                    <a:bodyPr/>
                    <a:lstStyle/>
                    <a:p>
                      <a:pPr marL="0" marR="0" lvl="0" indent="0" algn="l" rtl="0">
                        <a:lnSpc>
                          <a:spcPct val="107000"/>
                        </a:lnSpc>
                        <a:spcBef>
                          <a:spcPts val="0"/>
                        </a:spcBef>
                        <a:spcAft>
                          <a:spcPts val="0"/>
                        </a:spcAft>
                        <a:buNone/>
                      </a:pPr>
                      <a:r>
                        <a:rPr lang="en" sz="1100">
                          <a:latin typeface="Times New Roman"/>
                          <a:ea typeface="Times New Roman"/>
                          <a:cs typeface="Times New Roman"/>
                          <a:sym typeface="Times New Roman"/>
                        </a:rPr>
                        <a:t>Remark</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457200" lvl="0" indent="-228600" algn="l" rtl="0">
                        <a:spcBef>
                          <a:spcPts val="0"/>
                        </a:spcBef>
                        <a:spcAft>
                          <a:spcPts val="0"/>
                        </a:spcAft>
                        <a:buNone/>
                      </a:pPr>
                      <a:r>
                        <a:rPr lang="en"/>
                        <a:t>Devices with zero AMS values = all of Step count, standing time, moving time are zero for last continuous 10 packets</a:t>
                      </a:r>
                      <a:endParaRPr/>
                    </a:p>
                  </a:txBody>
                  <a:tcPr marL="51425" marR="51425" marT="7150" marB="0"/>
                </a:tc>
                <a:extLst>
                  <a:ext uri="{0D108BD9-81ED-4DB2-BD59-A6C34878D82A}">
                    <a16:rowId xmlns:a16="http://schemas.microsoft.com/office/drawing/2014/main" val="10002"/>
                  </a:ext>
                </a:extLst>
              </a:tr>
              <a:tr h="793900">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Acceptance criteria</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457200" lvl="0" indent="-317500" algn="l" rtl="0">
                        <a:spcBef>
                          <a:spcPts val="0"/>
                        </a:spcBef>
                        <a:spcAft>
                          <a:spcPts val="0"/>
                        </a:spcAft>
                        <a:buClr>
                          <a:schemeClr val="dk1"/>
                        </a:buClr>
                        <a:buSzPts val="1400"/>
                        <a:buAutoNum type="arabicPeriod"/>
                      </a:pPr>
                      <a:r>
                        <a:rPr lang="en"/>
                        <a:t>The user should be able to navigate to reports -&gt; troubleshooting -&gt; Zero AMS  to view the list of devices with zero AMS values for last 24 hrs ( by default)</a:t>
                      </a:r>
                      <a:endParaRPr/>
                    </a:p>
                    <a:p>
                      <a:pPr marL="457200" lvl="0" indent="-317500" algn="l" rtl="0">
                        <a:spcBef>
                          <a:spcPts val="0"/>
                        </a:spcBef>
                        <a:spcAft>
                          <a:spcPts val="0"/>
                        </a:spcAft>
                        <a:buClr>
                          <a:schemeClr val="dk1"/>
                        </a:buClr>
                        <a:buSzPts val="1400"/>
                        <a:buAutoNum type="arabicPeriod"/>
                      </a:pPr>
                      <a:r>
                        <a:rPr lang="en"/>
                        <a:t>There should be a provision to select ‘from date &amp; time’ and ‘To date and time’ so that list of zero AMS value devices can be downloaded.</a:t>
                      </a:r>
                      <a:endParaRPr/>
                    </a:p>
                    <a:p>
                      <a:pPr marL="457200" lvl="0" indent="-317500" algn="l" rtl="0">
                        <a:spcBef>
                          <a:spcPts val="0"/>
                        </a:spcBef>
                        <a:spcAft>
                          <a:spcPts val="0"/>
                        </a:spcAft>
                        <a:buClr>
                          <a:schemeClr val="dk1"/>
                        </a:buClr>
                        <a:buSzPts val="1400"/>
                        <a:buAutoNum type="arabicPeriod"/>
                      </a:pPr>
                      <a:r>
                        <a:rPr lang="en"/>
                        <a:t>All the devices that observed zero AMS values  for last 10 continuous packets in the selected time range should be present in the list in the order of first Zero AMS value occurrence. </a:t>
                      </a:r>
                      <a:endParaRPr/>
                    </a:p>
                    <a:p>
                      <a:pPr marL="457200" lvl="0" indent="-317500" algn="l" rtl="0">
                        <a:spcBef>
                          <a:spcPts val="0"/>
                        </a:spcBef>
                        <a:spcAft>
                          <a:spcPts val="0"/>
                        </a:spcAft>
                        <a:buClr>
                          <a:schemeClr val="dk1"/>
                        </a:buClr>
                        <a:buSzPts val="1400"/>
                        <a:buAutoNum type="arabicPeriod"/>
                      </a:pPr>
                      <a:r>
                        <a:rPr lang="en"/>
                        <a:t>The report format and column definitions are given in the next slide. </a:t>
                      </a:r>
                      <a:endParaRPr/>
                    </a:p>
                    <a:p>
                      <a:pPr marL="457200" lvl="0" indent="-317500" algn="l" rtl="0">
                        <a:spcBef>
                          <a:spcPts val="0"/>
                        </a:spcBef>
                        <a:spcAft>
                          <a:spcPts val="0"/>
                        </a:spcAft>
                        <a:buClr>
                          <a:schemeClr val="dk1"/>
                        </a:buClr>
                        <a:buSzPts val="1400"/>
                        <a:buAutoNum type="arabicPeriod"/>
                      </a:pPr>
                      <a:r>
                        <a:rPr lang="en"/>
                        <a:t>The report should be downloadable in CSV, Excel and PDF formats. </a:t>
                      </a:r>
                      <a:endParaRPr/>
                    </a:p>
                  </a:txBody>
                  <a:tcPr marL="51425" marR="51425" marT="7150" marB="0"/>
                </a:tc>
                <a:extLst>
                  <a:ext uri="{0D108BD9-81ED-4DB2-BD59-A6C34878D82A}">
                    <a16:rowId xmlns:a16="http://schemas.microsoft.com/office/drawing/2014/main" val="10003"/>
                  </a:ext>
                </a:extLst>
              </a:tr>
              <a:tr h="3339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Feature Type</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marR="0" lvl="0" indent="0" algn="l" rtl="0">
                        <a:lnSpc>
                          <a:spcPct val="107000"/>
                        </a:lnSpc>
                        <a:spcBef>
                          <a:spcPts val="0"/>
                        </a:spcBef>
                        <a:spcAft>
                          <a:spcPts val="0"/>
                        </a:spcAft>
                        <a:buNone/>
                      </a:pPr>
                      <a:endParaRPr sz="1100" u="none" strike="noStrike" cap="none">
                        <a:latin typeface="Times New Roman"/>
                        <a:ea typeface="Times New Roman"/>
                        <a:cs typeface="Times New Roman"/>
                        <a:sym typeface="Times New Roman"/>
                      </a:endParaRPr>
                    </a:p>
                  </a:txBody>
                  <a:tcPr marL="51425" marR="51425" marT="7150" marB="0"/>
                </a:tc>
                <a:extLst>
                  <a:ext uri="{0D108BD9-81ED-4DB2-BD59-A6C34878D82A}">
                    <a16:rowId xmlns:a16="http://schemas.microsoft.com/office/drawing/2014/main" val="10004"/>
                  </a:ext>
                </a:extLst>
              </a:tr>
              <a:tr h="3339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Priority</a:t>
                      </a:r>
                      <a:endParaRPr sz="1100">
                        <a:latin typeface="Times New Roman"/>
                        <a:ea typeface="Times New Roman"/>
                        <a:cs typeface="Times New Roman"/>
                        <a:sym typeface="Times New Roman"/>
                      </a:endParaRPr>
                    </a:p>
                  </a:txBody>
                  <a:tcPr marL="51425" marR="51425" marT="7150" marB="0"/>
                </a:tc>
                <a:tc>
                  <a:txBody>
                    <a:bodyPr/>
                    <a:lstStyle/>
                    <a:p>
                      <a:pPr marL="0" marR="0" lvl="0" indent="0" algn="l" rtl="0">
                        <a:lnSpc>
                          <a:spcPct val="107000"/>
                        </a:lnSpc>
                        <a:spcBef>
                          <a:spcPts val="0"/>
                        </a:spcBef>
                        <a:spcAft>
                          <a:spcPts val="0"/>
                        </a:spcAft>
                        <a:buNone/>
                      </a:pPr>
                      <a:endParaRPr sz="1100" u="none" strike="noStrike" cap="none">
                        <a:latin typeface="Times New Roman"/>
                        <a:ea typeface="Times New Roman"/>
                        <a:cs typeface="Times New Roman"/>
                        <a:sym typeface="Times New Roman"/>
                      </a:endParaRPr>
                    </a:p>
                  </a:txBody>
                  <a:tcPr marL="51425" marR="51425" marT="7150" marB="0"/>
                </a:tc>
                <a:extLst>
                  <a:ext uri="{0D108BD9-81ED-4DB2-BD59-A6C34878D82A}">
                    <a16:rowId xmlns:a16="http://schemas.microsoft.com/office/drawing/2014/main" val="10005"/>
                  </a:ext>
                </a:extLst>
              </a:tr>
            </a:tbl>
          </a:graphicData>
        </a:graphic>
      </p:graphicFrame>
      <p:sp>
        <p:nvSpPr>
          <p:cNvPr id="565" name="Google Shape;565;p44"/>
          <p:cNvSpPr txBox="1"/>
          <p:nvPr/>
        </p:nvSpPr>
        <p:spPr>
          <a:xfrm>
            <a:off x="173114" y="3435659"/>
            <a:ext cx="81558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7"/>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457200" lvl="0" indent="-342900" algn="l" rtl="0">
              <a:lnSpc>
                <a:spcPct val="90000"/>
              </a:lnSpc>
              <a:spcBef>
                <a:spcPts val="0"/>
              </a:spcBef>
              <a:spcAft>
                <a:spcPts val="0"/>
              </a:spcAft>
              <a:buClr>
                <a:schemeClr val="lt1"/>
              </a:buClr>
              <a:buSzPts val="1800"/>
              <a:buAutoNum type="arabicPeriod"/>
            </a:pP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List of Gateway( L3) - user story</a:t>
            </a:r>
            <a:r>
              <a:rPr lang="e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382" name="Google Shape;382;p27"/>
          <p:cNvSpPr txBox="1">
            <a:spLocks noGrp="1"/>
          </p:cNvSpPr>
          <p:nvPr>
            <p:ph type="ftr" idx="11"/>
          </p:nvPr>
        </p:nvSpPr>
        <p:spPr>
          <a:xfrm>
            <a:off x="5110843" y="4767263"/>
            <a:ext cx="3086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r>
              <a:rPr lang="en" sz="1100"/>
              <a:t>www.stellapps.com</a:t>
            </a:r>
            <a:endParaRPr sz="1100"/>
          </a:p>
        </p:txBody>
      </p:sp>
      <p:sp>
        <p:nvSpPr>
          <p:cNvPr id="383" name="Google Shape;383;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a:t>
            </a:fld>
            <a:endParaRPr sz="1100"/>
          </a:p>
        </p:txBody>
      </p:sp>
      <p:graphicFrame>
        <p:nvGraphicFramePr>
          <p:cNvPr id="384" name="Google Shape;384;p27"/>
          <p:cNvGraphicFramePr/>
          <p:nvPr/>
        </p:nvGraphicFramePr>
        <p:xfrm>
          <a:off x="305269" y="877128"/>
          <a:ext cx="8501200" cy="3635970"/>
        </p:xfrm>
        <a:graphic>
          <a:graphicData uri="http://schemas.openxmlformats.org/drawingml/2006/table">
            <a:tbl>
              <a:tblPr firstRow="1" firstCol="1" bandRow="1">
                <a:noFill/>
                <a:tableStyleId>{A5A6BF09-D57E-4695-B46A-47DBCA0ADEB7}</a:tableStyleId>
              </a:tblPr>
              <a:tblGrid>
                <a:gridCol w="1756250">
                  <a:extLst>
                    <a:ext uri="{9D8B030D-6E8A-4147-A177-3AD203B41FA5}">
                      <a16:colId xmlns:a16="http://schemas.microsoft.com/office/drawing/2014/main" val="20000"/>
                    </a:ext>
                  </a:extLst>
                </a:gridCol>
                <a:gridCol w="6744950">
                  <a:extLst>
                    <a:ext uri="{9D8B030D-6E8A-4147-A177-3AD203B41FA5}">
                      <a16:colId xmlns:a16="http://schemas.microsoft.com/office/drawing/2014/main" val="20001"/>
                    </a:ext>
                  </a:extLst>
                </a:gridCol>
              </a:tblGrid>
              <a:tr h="4601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Support User</a:t>
                      </a:r>
                      <a:endParaRPr/>
                    </a:p>
                  </a:txBody>
                  <a:tcPr marL="51425" marR="51425" marT="7150" marB="0"/>
                </a:tc>
                <a:extLst>
                  <a:ext uri="{0D108BD9-81ED-4DB2-BD59-A6C34878D82A}">
                    <a16:rowId xmlns:a16="http://schemas.microsoft.com/office/drawing/2014/main" val="10000"/>
                  </a:ext>
                </a:extLst>
              </a:tr>
              <a:tr h="60837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 Story</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The user wants to see the details of L3 (Gateway) associated with Actisens.</a:t>
                      </a:r>
                      <a:endParaRPr/>
                    </a:p>
                  </a:txBody>
                  <a:tcPr marL="51425" marR="51425" marT="7150" marB="0"/>
                </a:tc>
                <a:extLst>
                  <a:ext uri="{0D108BD9-81ED-4DB2-BD59-A6C34878D82A}">
                    <a16:rowId xmlns:a16="http://schemas.microsoft.com/office/drawing/2014/main" val="10001"/>
                  </a:ext>
                </a:extLst>
              </a:tr>
              <a:tr h="793900">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Acceptance criteria</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457200" lvl="0" indent="-317500" algn="l" rtl="0">
                        <a:spcBef>
                          <a:spcPts val="0"/>
                        </a:spcBef>
                        <a:spcAft>
                          <a:spcPts val="0"/>
                        </a:spcAft>
                        <a:buSzPts val="1400"/>
                        <a:buAutoNum type="arabicPeriod"/>
                      </a:pPr>
                      <a:r>
                        <a:rPr lang="en"/>
                        <a:t>The user should be able to navigate to Gateways and see List of Gateways</a:t>
                      </a:r>
                      <a:endParaRPr/>
                    </a:p>
                    <a:p>
                      <a:pPr marL="457200" lvl="0" indent="-317500" algn="l" rtl="0">
                        <a:spcBef>
                          <a:spcPts val="0"/>
                        </a:spcBef>
                        <a:spcAft>
                          <a:spcPts val="0"/>
                        </a:spcAft>
                        <a:buSzPts val="1400"/>
                        <a:buAutoNum type="arabicPeriod"/>
                      </a:pPr>
                      <a:r>
                        <a:rPr lang="en"/>
                        <a:t>The user should be able to see the list of all L3s related to actisens as given in next slide. There should be a toggle switch to view only ‘Is deployed’ gateways.</a:t>
                      </a:r>
                      <a:endParaRPr/>
                    </a:p>
                    <a:p>
                      <a:pPr marL="457200" lvl="0" indent="-317500" algn="l" rtl="0">
                        <a:spcBef>
                          <a:spcPts val="0"/>
                        </a:spcBef>
                        <a:spcAft>
                          <a:spcPts val="0"/>
                        </a:spcAft>
                        <a:buSzPts val="1400"/>
                        <a:buAutoNum type="arabicPeriod"/>
                      </a:pPr>
                      <a:r>
                        <a:rPr lang="en"/>
                        <a:t>The user should be able to click on any L3 and should be navigated to L3 details page which have more details about the L3.</a:t>
                      </a:r>
                      <a:endParaRPr/>
                    </a:p>
                    <a:p>
                      <a:pPr marL="457200" lvl="0" indent="-317500" algn="l" rtl="0">
                        <a:spcBef>
                          <a:spcPts val="0"/>
                        </a:spcBef>
                        <a:spcAft>
                          <a:spcPts val="0"/>
                        </a:spcAft>
                        <a:buSzPts val="1400"/>
                        <a:buAutoNum type="arabicPeriod"/>
                      </a:pPr>
                      <a:r>
                        <a:rPr lang="en"/>
                        <a:t>There should be a provision to filter based on various attributes ( mentioned in the next slide)</a:t>
                      </a:r>
                      <a:endParaRPr/>
                    </a:p>
                    <a:p>
                      <a:pPr marL="457200" lvl="0" indent="-317500" algn="l" rtl="0">
                        <a:spcBef>
                          <a:spcPts val="0"/>
                        </a:spcBef>
                        <a:spcAft>
                          <a:spcPts val="0"/>
                        </a:spcAft>
                        <a:buSzPts val="1400"/>
                        <a:buAutoNum type="arabicPeriod"/>
                      </a:pPr>
                      <a:r>
                        <a:rPr lang="en"/>
                        <a:t>Graph showing Date in X axis and Live or Not Live in Y axis should be present. Live status should be highlighted with green color and Not Live should be highlighted with red color. </a:t>
                      </a:r>
                      <a:endParaRPr/>
                    </a:p>
                    <a:p>
                      <a:pPr marL="457200" lvl="0" indent="-317500" algn="l" rtl="0">
                        <a:spcBef>
                          <a:spcPts val="0"/>
                        </a:spcBef>
                        <a:spcAft>
                          <a:spcPts val="0"/>
                        </a:spcAft>
                        <a:buSzPts val="1400"/>
                        <a:buAutoNum type="arabicPeriod"/>
                      </a:pPr>
                      <a:r>
                        <a:rPr lang="en"/>
                        <a:t>The report format and column definitions are given in the next slide. </a:t>
                      </a:r>
                      <a:endParaRPr/>
                    </a:p>
                    <a:p>
                      <a:pPr marL="457200" lvl="0" indent="-317500" algn="l" rtl="0">
                        <a:spcBef>
                          <a:spcPts val="0"/>
                        </a:spcBef>
                        <a:spcAft>
                          <a:spcPts val="0"/>
                        </a:spcAft>
                        <a:buSzPts val="1400"/>
                        <a:buAutoNum type="arabicPeriod"/>
                      </a:pPr>
                      <a:r>
                        <a:rPr lang="en"/>
                        <a:t>The report should be downloadable in CSV, Excel and PDF formats. </a:t>
                      </a:r>
                      <a:endParaRPr/>
                    </a:p>
                  </a:txBody>
                  <a:tcPr marL="51425" marR="51425" marT="7150" marB="0"/>
                </a:tc>
                <a:extLst>
                  <a:ext uri="{0D108BD9-81ED-4DB2-BD59-A6C34878D82A}">
                    <a16:rowId xmlns:a16="http://schemas.microsoft.com/office/drawing/2014/main" val="10002"/>
                  </a:ext>
                </a:extLst>
              </a:tr>
            </a:tbl>
          </a:graphicData>
        </a:graphic>
      </p:graphicFrame>
      <p:sp>
        <p:nvSpPr>
          <p:cNvPr id="385" name="Google Shape;385;p27"/>
          <p:cNvSpPr txBox="1"/>
          <p:nvPr/>
        </p:nvSpPr>
        <p:spPr>
          <a:xfrm>
            <a:off x="173114" y="3435659"/>
            <a:ext cx="81558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5"/>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6.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Zero AMS values</a:t>
            </a:r>
            <a:endParaRPr sz="1800">
              <a:solidFill>
                <a:schemeClr val="lt1"/>
              </a:solidFill>
              <a:latin typeface="Calibri"/>
              <a:ea typeface="Calibri"/>
              <a:cs typeface="Calibri"/>
              <a:sym typeface="Calibri"/>
            </a:endParaRPr>
          </a:p>
        </p:txBody>
      </p:sp>
      <p:graphicFrame>
        <p:nvGraphicFramePr>
          <p:cNvPr id="571" name="Google Shape;571;p45"/>
          <p:cNvGraphicFramePr/>
          <p:nvPr/>
        </p:nvGraphicFramePr>
        <p:xfrm>
          <a:off x="264438" y="961775"/>
          <a:ext cx="3000000" cy="3000000"/>
        </p:xfrm>
        <a:graphic>
          <a:graphicData uri="http://schemas.openxmlformats.org/drawingml/2006/table">
            <a:tbl>
              <a:tblPr>
                <a:noFill/>
                <a:tableStyleId>{58D806E8-14F8-4B2F-9838-974A21F804A5}</a:tableStyleId>
              </a:tblPr>
              <a:tblGrid>
                <a:gridCol w="1045800">
                  <a:extLst>
                    <a:ext uri="{9D8B030D-6E8A-4147-A177-3AD203B41FA5}">
                      <a16:colId xmlns:a16="http://schemas.microsoft.com/office/drawing/2014/main" val="20000"/>
                    </a:ext>
                  </a:extLst>
                </a:gridCol>
                <a:gridCol w="1045800">
                  <a:extLst>
                    <a:ext uri="{9D8B030D-6E8A-4147-A177-3AD203B41FA5}">
                      <a16:colId xmlns:a16="http://schemas.microsoft.com/office/drawing/2014/main" val="20001"/>
                    </a:ext>
                  </a:extLst>
                </a:gridCol>
                <a:gridCol w="1045800">
                  <a:extLst>
                    <a:ext uri="{9D8B030D-6E8A-4147-A177-3AD203B41FA5}">
                      <a16:colId xmlns:a16="http://schemas.microsoft.com/office/drawing/2014/main" val="20002"/>
                    </a:ext>
                  </a:extLst>
                </a:gridCol>
                <a:gridCol w="1045800">
                  <a:extLst>
                    <a:ext uri="{9D8B030D-6E8A-4147-A177-3AD203B41FA5}">
                      <a16:colId xmlns:a16="http://schemas.microsoft.com/office/drawing/2014/main" val="20003"/>
                    </a:ext>
                  </a:extLst>
                </a:gridCol>
                <a:gridCol w="1114075">
                  <a:extLst>
                    <a:ext uri="{9D8B030D-6E8A-4147-A177-3AD203B41FA5}">
                      <a16:colId xmlns:a16="http://schemas.microsoft.com/office/drawing/2014/main" val="20004"/>
                    </a:ext>
                  </a:extLst>
                </a:gridCol>
                <a:gridCol w="977525">
                  <a:extLst>
                    <a:ext uri="{9D8B030D-6E8A-4147-A177-3AD203B41FA5}">
                      <a16:colId xmlns:a16="http://schemas.microsoft.com/office/drawing/2014/main" val="20005"/>
                    </a:ext>
                  </a:extLst>
                </a:gridCol>
                <a:gridCol w="1159600">
                  <a:extLst>
                    <a:ext uri="{9D8B030D-6E8A-4147-A177-3AD203B41FA5}">
                      <a16:colId xmlns:a16="http://schemas.microsoft.com/office/drawing/2014/main" val="20006"/>
                    </a:ext>
                  </a:extLst>
                </a:gridCol>
                <a:gridCol w="932000">
                  <a:extLst>
                    <a:ext uri="{9D8B030D-6E8A-4147-A177-3AD203B41FA5}">
                      <a16:colId xmlns:a16="http://schemas.microsoft.com/office/drawing/2014/main" val="20007"/>
                    </a:ext>
                  </a:extLst>
                </a:gridCol>
              </a:tblGrid>
              <a:tr h="1115825">
                <a:tc>
                  <a:txBody>
                    <a:bodyPr/>
                    <a:lstStyle/>
                    <a:p>
                      <a:pPr marL="0" lvl="0" indent="0" algn="l" rtl="0">
                        <a:spcBef>
                          <a:spcPts val="0"/>
                        </a:spcBef>
                        <a:spcAft>
                          <a:spcPts val="0"/>
                        </a:spcAft>
                        <a:buNone/>
                      </a:pPr>
                      <a:r>
                        <a:rPr lang="en"/>
                        <a:t>Device Serial no</a:t>
                      </a:r>
                      <a:endParaRPr/>
                    </a:p>
                  </a:txBody>
                  <a:tcPr marL="91425" marR="91425" marT="91425" marB="91425"/>
                </a:tc>
                <a:tc>
                  <a:txBody>
                    <a:bodyPr/>
                    <a:lstStyle/>
                    <a:p>
                      <a:pPr marL="0" lvl="0" indent="0" algn="l" rtl="0">
                        <a:spcBef>
                          <a:spcPts val="0"/>
                        </a:spcBef>
                        <a:spcAft>
                          <a:spcPts val="0"/>
                        </a:spcAft>
                        <a:buNone/>
                      </a:pPr>
                      <a:r>
                        <a:rPr lang="en"/>
                        <a:t>Cattle ID</a:t>
                      </a:r>
                      <a:endParaRPr/>
                    </a:p>
                  </a:txBody>
                  <a:tcPr marL="91425" marR="91425" marT="91425" marB="91425"/>
                </a:tc>
                <a:tc>
                  <a:txBody>
                    <a:bodyPr/>
                    <a:lstStyle/>
                    <a:p>
                      <a:pPr marL="0" lvl="0" indent="0" algn="l" rtl="0">
                        <a:spcBef>
                          <a:spcPts val="0"/>
                        </a:spcBef>
                        <a:spcAft>
                          <a:spcPts val="0"/>
                        </a:spcAft>
                        <a:buNone/>
                      </a:pPr>
                      <a:r>
                        <a:rPr lang="en"/>
                        <a:t>Farm name</a:t>
                      </a:r>
                      <a:endParaRPr/>
                    </a:p>
                  </a:txBody>
                  <a:tcPr marL="91425" marR="91425" marT="91425" marB="91425"/>
                </a:tc>
                <a:tc>
                  <a:txBody>
                    <a:bodyPr/>
                    <a:lstStyle/>
                    <a:p>
                      <a:pPr marL="0" lvl="0" indent="0" algn="l" rtl="0">
                        <a:spcBef>
                          <a:spcPts val="0"/>
                        </a:spcBef>
                        <a:spcAft>
                          <a:spcPts val="0"/>
                        </a:spcAft>
                        <a:buNone/>
                      </a:pPr>
                      <a:r>
                        <a:rPr lang="en"/>
                        <a:t>Gateway sl.No</a:t>
                      </a:r>
                      <a:endParaRPr/>
                    </a:p>
                  </a:txBody>
                  <a:tcPr marL="91425" marR="91425" marT="91425" marB="91425"/>
                </a:tc>
                <a:tc>
                  <a:txBody>
                    <a:bodyPr/>
                    <a:lstStyle/>
                    <a:p>
                      <a:pPr marL="0" lvl="0" indent="0" algn="l" rtl="0">
                        <a:spcBef>
                          <a:spcPts val="0"/>
                        </a:spcBef>
                        <a:spcAft>
                          <a:spcPts val="0"/>
                        </a:spcAft>
                        <a:buNone/>
                      </a:pPr>
                      <a:r>
                        <a:rPr lang="en"/>
                        <a:t>Date &amp; Time of first occurrence </a:t>
                      </a:r>
                      <a:endParaRPr/>
                    </a:p>
                  </a:txBody>
                  <a:tcPr marL="91425" marR="91425" marT="91425" marB="91425"/>
                </a:tc>
                <a:tc>
                  <a:txBody>
                    <a:bodyPr/>
                    <a:lstStyle/>
                    <a:p>
                      <a:pPr marL="0" lvl="0" indent="0" algn="l" rtl="0">
                        <a:spcBef>
                          <a:spcPts val="0"/>
                        </a:spcBef>
                        <a:spcAft>
                          <a:spcPts val="0"/>
                        </a:spcAft>
                        <a:buNone/>
                      </a:pPr>
                      <a:r>
                        <a:rPr lang="en"/>
                        <a:t>Last packet </a:t>
                      </a:r>
                      <a:r>
                        <a:rPr lang="en">
                          <a:solidFill>
                            <a:schemeClr val="dk1"/>
                          </a:solidFill>
                        </a:rPr>
                        <a:t>Date &amp; Time</a:t>
                      </a:r>
                      <a:endParaRPr/>
                    </a:p>
                  </a:txBody>
                  <a:tcPr marL="91425" marR="91425" marT="91425" marB="91425"/>
                </a:tc>
                <a:tc>
                  <a:txBody>
                    <a:bodyPr/>
                    <a:lstStyle/>
                    <a:p>
                      <a:pPr marL="0" lvl="0" indent="0" algn="l" rtl="0">
                        <a:spcBef>
                          <a:spcPts val="0"/>
                        </a:spcBef>
                        <a:spcAft>
                          <a:spcPts val="0"/>
                        </a:spcAft>
                        <a:buNone/>
                      </a:pPr>
                      <a:r>
                        <a:rPr lang="en"/>
                        <a:t>AMS value</a:t>
                      </a:r>
                      <a:endParaRPr/>
                    </a:p>
                    <a:p>
                      <a:pPr marL="0" lvl="0" indent="0" algn="l" rtl="0">
                        <a:spcBef>
                          <a:spcPts val="0"/>
                        </a:spcBef>
                        <a:spcAft>
                          <a:spcPts val="0"/>
                        </a:spcAft>
                        <a:buNone/>
                      </a:pPr>
                      <a:r>
                        <a:rPr lang="en"/>
                        <a:t>Status</a:t>
                      </a:r>
                      <a:endParaRPr/>
                    </a:p>
                  </a:txBody>
                  <a:tcPr marL="91425" marR="91425" marT="91425" marB="91425"/>
                </a:tc>
                <a:tc>
                  <a:txBody>
                    <a:bodyPr/>
                    <a:lstStyle/>
                    <a:p>
                      <a:pPr marL="0" lvl="0" indent="0" algn="l" rtl="0">
                        <a:spcBef>
                          <a:spcPts val="0"/>
                        </a:spcBef>
                        <a:spcAft>
                          <a:spcPts val="0"/>
                        </a:spcAft>
                        <a:buNone/>
                      </a:pPr>
                      <a:r>
                        <a:rPr lang="en"/>
                        <a:t>Resolved time</a:t>
                      </a:r>
                      <a:endParaRPr/>
                    </a:p>
                  </a:txBody>
                  <a:tcPr marL="91425" marR="91425" marT="91425" marB="91425"/>
                </a:tc>
                <a:extLst>
                  <a:ext uri="{0D108BD9-81ED-4DB2-BD59-A6C34878D82A}">
                    <a16:rowId xmlns:a16="http://schemas.microsoft.com/office/drawing/2014/main" val="10000"/>
                  </a:ext>
                </a:extLst>
              </a:tr>
              <a:tr h="5035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572" name="Google Shape;572;p45"/>
          <p:cNvSpPr txBox="1"/>
          <p:nvPr/>
        </p:nvSpPr>
        <p:spPr>
          <a:xfrm>
            <a:off x="317525" y="2622100"/>
            <a:ext cx="8366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Device serial No - L1 Serial No</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Cattle ID, Farm Name, Gateway SL.NO - to represent associated cattle, farm and gateway</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Date &amp; Time of first occurrence - The device level timestamp of first packet with AMS values = zero among the continuous packets with zero AMS values in the format DD/MM/YYYY HH:MM ( Converted to IST)</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Last packet Date &amp; Time - The device level  timestamp of last received packet in the format DD/MM/YYYY HH:MM (Converted in IST)</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AMS value Status - “Zero”, if AMS values = 0 for last continuous 10 packets, “Non Zerol”, if any of the AMS values = non-zero for continuous 10 packets</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Resolved Time - Timestamp of first packet non zero AMS value, after continuous packets of zero AMS values</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6"/>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7.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Debounce value report</a:t>
            </a:r>
            <a:endParaRPr sz="1800">
              <a:solidFill>
                <a:schemeClr val="lt1"/>
              </a:solidFill>
              <a:latin typeface="Calibri"/>
              <a:ea typeface="Calibri"/>
              <a:cs typeface="Calibri"/>
              <a:sym typeface="Calibri"/>
            </a:endParaRPr>
          </a:p>
        </p:txBody>
      </p:sp>
      <p:sp>
        <p:nvSpPr>
          <p:cNvPr id="578" name="Google Shape;578;p46"/>
          <p:cNvSpPr txBox="1">
            <a:spLocks noGrp="1"/>
          </p:cNvSpPr>
          <p:nvPr>
            <p:ph type="ftr" idx="11"/>
          </p:nvPr>
        </p:nvSpPr>
        <p:spPr>
          <a:xfrm>
            <a:off x="5110843" y="4767263"/>
            <a:ext cx="3086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r>
              <a:rPr lang="en" sz="1100"/>
              <a:t>www.stellapps.com</a:t>
            </a:r>
            <a:endParaRPr sz="1100"/>
          </a:p>
        </p:txBody>
      </p:sp>
      <p:sp>
        <p:nvSpPr>
          <p:cNvPr id="579" name="Google Shape;579;p4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21</a:t>
            </a:fld>
            <a:endParaRPr sz="1100"/>
          </a:p>
        </p:txBody>
      </p:sp>
      <p:graphicFrame>
        <p:nvGraphicFramePr>
          <p:cNvPr id="580" name="Google Shape;580;p46"/>
          <p:cNvGraphicFramePr/>
          <p:nvPr/>
        </p:nvGraphicFramePr>
        <p:xfrm>
          <a:off x="173119" y="585278"/>
          <a:ext cx="3000000" cy="3000000"/>
        </p:xfrm>
        <a:graphic>
          <a:graphicData uri="http://schemas.openxmlformats.org/drawingml/2006/table">
            <a:tbl>
              <a:tblPr firstRow="1" firstCol="1" bandRow="1">
                <a:noFill/>
                <a:tableStyleId>{A5A6BF09-D57E-4695-B46A-47DBCA0ADEB7}</a:tableStyleId>
              </a:tblPr>
              <a:tblGrid>
                <a:gridCol w="1756250">
                  <a:extLst>
                    <a:ext uri="{9D8B030D-6E8A-4147-A177-3AD203B41FA5}">
                      <a16:colId xmlns:a16="http://schemas.microsoft.com/office/drawing/2014/main" val="20000"/>
                    </a:ext>
                  </a:extLst>
                </a:gridCol>
                <a:gridCol w="6744950">
                  <a:extLst>
                    <a:ext uri="{9D8B030D-6E8A-4147-A177-3AD203B41FA5}">
                      <a16:colId xmlns:a16="http://schemas.microsoft.com/office/drawing/2014/main" val="20001"/>
                    </a:ext>
                  </a:extLst>
                </a:gridCol>
              </a:tblGrid>
              <a:tr h="4601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Support user</a:t>
                      </a:r>
                      <a:endParaRPr/>
                    </a:p>
                  </a:txBody>
                  <a:tcPr marL="51425" marR="51425" marT="7150" marB="0"/>
                </a:tc>
                <a:extLst>
                  <a:ext uri="{0D108BD9-81ED-4DB2-BD59-A6C34878D82A}">
                    <a16:rowId xmlns:a16="http://schemas.microsoft.com/office/drawing/2014/main" val="10000"/>
                  </a:ext>
                </a:extLst>
              </a:tr>
              <a:tr h="60837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 Story</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The user wants to filter the actisens devices using debounce values. The user should be further able to see the packet details of the selected device from the list.</a:t>
                      </a:r>
                      <a:endParaRPr/>
                    </a:p>
                  </a:txBody>
                  <a:tcPr marL="51425" marR="51425" marT="7150" marB="0"/>
                </a:tc>
                <a:extLst>
                  <a:ext uri="{0D108BD9-81ED-4DB2-BD59-A6C34878D82A}">
                    <a16:rowId xmlns:a16="http://schemas.microsoft.com/office/drawing/2014/main" val="10001"/>
                  </a:ext>
                </a:extLst>
              </a:tr>
              <a:tr h="543550">
                <a:tc>
                  <a:txBody>
                    <a:bodyPr/>
                    <a:lstStyle/>
                    <a:p>
                      <a:pPr marL="0" marR="0" lvl="0" indent="0" algn="l" rtl="0">
                        <a:lnSpc>
                          <a:spcPct val="107000"/>
                        </a:lnSpc>
                        <a:spcBef>
                          <a:spcPts val="0"/>
                        </a:spcBef>
                        <a:spcAft>
                          <a:spcPts val="0"/>
                        </a:spcAft>
                        <a:buNone/>
                      </a:pPr>
                      <a:r>
                        <a:rPr lang="en" sz="1100">
                          <a:latin typeface="Times New Roman"/>
                          <a:ea typeface="Times New Roman"/>
                          <a:cs typeface="Times New Roman"/>
                          <a:sym typeface="Times New Roman"/>
                        </a:rPr>
                        <a:t>Remark</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228600" lvl="0" indent="0" algn="l" rtl="0">
                        <a:spcBef>
                          <a:spcPts val="0"/>
                        </a:spcBef>
                        <a:spcAft>
                          <a:spcPts val="0"/>
                        </a:spcAft>
                        <a:buNone/>
                      </a:pPr>
                      <a:r>
                        <a:rPr lang="en"/>
                        <a:t>Debounce value indicates different meanings to internal teams( Provided in the next slide)</a:t>
                      </a:r>
                      <a:endParaRPr/>
                    </a:p>
                  </a:txBody>
                  <a:tcPr marL="51425" marR="51425" marT="7150" marB="0"/>
                </a:tc>
                <a:extLst>
                  <a:ext uri="{0D108BD9-81ED-4DB2-BD59-A6C34878D82A}">
                    <a16:rowId xmlns:a16="http://schemas.microsoft.com/office/drawing/2014/main" val="10002"/>
                  </a:ext>
                </a:extLst>
              </a:tr>
              <a:tr h="793900">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Acceptance criteria</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457200" lvl="0" indent="-317500" algn="l" rtl="0">
                        <a:spcBef>
                          <a:spcPts val="0"/>
                        </a:spcBef>
                        <a:spcAft>
                          <a:spcPts val="0"/>
                        </a:spcAft>
                        <a:buClr>
                          <a:schemeClr val="dk1"/>
                        </a:buClr>
                        <a:buSzPts val="1400"/>
                        <a:buAutoNum type="arabicPeriod"/>
                      </a:pPr>
                      <a:r>
                        <a:rPr lang="en"/>
                        <a:t>The user should be able to navigate to reports -&gt; troubleshooting -&gt; Debounce value to see the list of devices with a debounce value filter.</a:t>
                      </a:r>
                      <a:endParaRPr/>
                    </a:p>
                    <a:p>
                      <a:pPr marL="457200" lvl="0" indent="-317500" algn="l" rtl="0">
                        <a:spcBef>
                          <a:spcPts val="0"/>
                        </a:spcBef>
                        <a:spcAft>
                          <a:spcPts val="0"/>
                        </a:spcAft>
                        <a:buClr>
                          <a:schemeClr val="dk1"/>
                        </a:buClr>
                        <a:buSzPts val="1400"/>
                        <a:buAutoNum type="arabicPeriod"/>
                      </a:pPr>
                      <a:r>
                        <a:rPr lang="en"/>
                        <a:t>There should be a provision to filter the devices using debounce value filter</a:t>
                      </a:r>
                      <a:endParaRPr/>
                    </a:p>
                    <a:p>
                      <a:pPr marL="457200" lvl="0" indent="-317500" algn="l" rtl="0">
                        <a:spcBef>
                          <a:spcPts val="0"/>
                        </a:spcBef>
                        <a:spcAft>
                          <a:spcPts val="0"/>
                        </a:spcAft>
                        <a:buClr>
                          <a:schemeClr val="dk1"/>
                        </a:buClr>
                        <a:buSzPts val="1400"/>
                        <a:buAutoNum type="arabicPeriod"/>
                      </a:pPr>
                      <a:r>
                        <a:rPr lang="en"/>
                        <a:t>There should be a provision to select ‘from date &amp; time’ and ‘To date and time’ so that list of devices with filter applied for selected time range will appear.</a:t>
                      </a:r>
                      <a:endParaRPr/>
                    </a:p>
                    <a:p>
                      <a:pPr marL="457200" lvl="0" indent="-317500" algn="l" rtl="0">
                        <a:spcBef>
                          <a:spcPts val="0"/>
                        </a:spcBef>
                        <a:spcAft>
                          <a:spcPts val="0"/>
                        </a:spcAft>
                        <a:buClr>
                          <a:schemeClr val="dk1"/>
                        </a:buClr>
                        <a:buSzPts val="1400"/>
                        <a:buAutoNum type="arabicPeriod"/>
                      </a:pPr>
                      <a:r>
                        <a:rPr lang="en"/>
                        <a:t>When the user enter the debounce value in the filter field, all the devices with debounce value equal to the entered debounce value for at least one packet in the selected time range should be present in the list.</a:t>
                      </a:r>
                      <a:endParaRPr/>
                    </a:p>
                    <a:p>
                      <a:pPr marL="457200" lvl="0" indent="-317500" algn="l" rtl="0">
                        <a:spcBef>
                          <a:spcPts val="0"/>
                        </a:spcBef>
                        <a:spcAft>
                          <a:spcPts val="0"/>
                        </a:spcAft>
                        <a:buClr>
                          <a:schemeClr val="dk1"/>
                        </a:buClr>
                        <a:buSzPts val="1400"/>
                        <a:buAutoNum type="arabicPeriod"/>
                      </a:pPr>
                      <a:r>
                        <a:rPr lang="en"/>
                        <a:t>Once the user clicks the device serial number in the filtered list, it should be redirected to the packet details of the selected device, in which debounce value can be filtered again.</a:t>
                      </a:r>
                      <a:endParaRPr/>
                    </a:p>
                    <a:p>
                      <a:pPr marL="457200" lvl="0" indent="-317500" algn="l" rtl="0">
                        <a:spcBef>
                          <a:spcPts val="0"/>
                        </a:spcBef>
                        <a:spcAft>
                          <a:spcPts val="0"/>
                        </a:spcAft>
                        <a:buClr>
                          <a:schemeClr val="dk1"/>
                        </a:buClr>
                        <a:buSzPts val="1400"/>
                        <a:buAutoNum type="arabicPeriod"/>
                      </a:pPr>
                      <a:r>
                        <a:rPr lang="en"/>
                        <a:t>The report format and column definitions are given in the next slide. </a:t>
                      </a:r>
                      <a:endParaRPr/>
                    </a:p>
                    <a:p>
                      <a:pPr marL="457200" lvl="0" indent="-317500" algn="l" rtl="0">
                        <a:spcBef>
                          <a:spcPts val="0"/>
                        </a:spcBef>
                        <a:spcAft>
                          <a:spcPts val="0"/>
                        </a:spcAft>
                        <a:buClr>
                          <a:schemeClr val="dk1"/>
                        </a:buClr>
                        <a:buSzPts val="1400"/>
                        <a:buAutoNum type="arabicPeriod"/>
                      </a:pPr>
                      <a:r>
                        <a:rPr lang="en"/>
                        <a:t>The report should be downloadable in CSV, Excel and PDF formats. </a:t>
                      </a:r>
                      <a:endParaRPr/>
                    </a:p>
                  </a:txBody>
                  <a:tcPr marL="51425" marR="51425" marT="7150" marB="0"/>
                </a:tc>
                <a:extLst>
                  <a:ext uri="{0D108BD9-81ED-4DB2-BD59-A6C34878D82A}">
                    <a16:rowId xmlns:a16="http://schemas.microsoft.com/office/drawing/2014/main" val="10003"/>
                  </a:ext>
                </a:extLst>
              </a:tr>
              <a:tr h="3339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Feature Type</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marR="0" lvl="0" indent="0" algn="l" rtl="0">
                        <a:lnSpc>
                          <a:spcPct val="107000"/>
                        </a:lnSpc>
                        <a:spcBef>
                          <a:spcPts val="0"/>
                        </a:spcBef>
                        <a:spcAft>
                          <a:spcPts val="0"/>
                        </a:spcAft>
                        <a:buNone/>
                      </a:pPr>
                      <a:endParaRPr sz="1100" u="none" strike="noStrike" cap="none">
                        <a:latin typeface="Times New Roman"/>
                        <a:ea typeface="Times New Roman"/>
                        <a:cs typeface="Times New Roman"/>
                        <a:sym typeface="Times New Roman"/>
                      </a:endParaRPr>
                    </a:p>
                  </a:txBody>
                  <a:tcPr marL="51425" marR="51425" marT="7150" marB="0"/>
                </a:tc>
                <a:extLst>
                  <a:ext uri="{0D108BD9-81ED-4DB2-BD59-A6C34878D82A}">
                    <a16:rowId xmlns:a16="http://schemas.microsoft.com/office/drawing/2014/main" val="10004"/>
                  </a:ext>
                </a:extLst>
              </a:tr>
              <a:tr h="3339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Priority</a:t>
                      </a:r>
                      <a:endParaRPr sz="1100">
                        <a:latin typeface="Times New Roman"/>
                        <a:ea typeface="Times New Roman"/>
                        <a:cs typeface="Times New Roman"/>
                        <a:sym typeface="Times New Roman"/>
                      </a:endParaRPr>
                    </a:p>
                  </a:txBody>
                  <a:tcPr marL="51425" marR="51425" marT="7150" marB="0"/>
                </a:tc>
                <a:tc>
                  <a:txBody>
                    <a:bodyPr/>
                    <a:lstStyle/>
                    <a:p>
                      <a:pPr marL="0" marR="0" lvl="0" indent="0" algn="l" rtl="0">
                        <a:lnSpc>
                          <a:spcPct val="107000"/>
                        </a:lnSpc>
                        <a:spcBef>
                          <a:spcPts val="0"/>
                        </a:spcBef>
                        <a:spcAft>
                          <a:spcPts val="0"/>
                        </a:spcAft>
                        <a:buNone/>
                      </a:pPr>
                      <a:endParaRPr sz="1100" u="none" strike="noStrike" cap="none">
                        <a:latin typeface="Times New Roman"/>
                        <a:ea typeface="Times New Roman"/>
                        <a:cs typeface="Times New Roman"/>
                        <a:sym typeface="Times New Roman"/>
                      </a:endParaRPr>
                    </a:p>
                  </a:txBody>
                  <a:tcPr marL="51425" marR="51425" marT="7150" marB="0"/>
                </a:tc>
                <a:extLst>
                  <a:ext uri="{0D108BD9-81ED-4DB2-BD59-A6C34878D82A}">
                    <a16:rowId xmlns:a16="http://schemas.microsoft.com/office/drawing/2014/main" val="10005"/>
                  </a:ext>
                </a:extLst>
              </a:tr>
            </a:tbl>
          </a:graphicData>
        </a:graphic>
      </p:graphicFrame>
      <p:sp>
        <p:nvSpPr>
          <p:cNvPr id="581" name="Google Shape;581;p46"/>
          <p:cNvSpPr txBox="1"/>
          <p:nvPr/>
        </p:nvSpPr>
        <p:spPr>
          <a:xfrm>
            <a:off x="173114" y="3435659"/>
            <a:ext cx="81558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7"/>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7.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Debounce value report</a:t>
            </a:r>
            <a:endParaRPr sz="1800">
              <a:solidFill>
                <a:schemeClr val="lt1"/>
              </a:solidFill>
              <a:latin typeface="Calibri"/>
              <a:ea typeface="Calibri"/>
              <a:cs typeface="Calibri"/>
              <a:sym typeface="Calibri"/>
            </a:endParaRPr>
          </a:p>
        </p:txBody>
      </p:sp>
      <p:graphicFrame>
        <p:nvGraphicFramePr>
          <p:cNvPr id="587" name="Google Shape;587;p47"/>
          <p:cNvGraphicFramePr/>
          <p:nvPr/>
        </p:nvGraphicFramePr>
        <p:xfrm>
          <a:off x="264438" y="961775"/>
          <a:ext cx="3000000" cy="3000000"/>
        </p:xfrm>
        <a:graphic>
          <a:graphicData uri="http://schemas.openxmlformats.org/drawingml/2006/table">
            <a:tbl>
              <a:tblPr>
                <a:noFill/>
                <a:tableStyleId>{58D806E8-14F8-4B2F-9838-974A21F804A5}</a:tableStyleId>
              </a:tblPr>
              <a:tblGrid>
                <a:gridCol w="1064100">
                  <a:extLst>
                    <a:ext uri="{9D8B030D-6E8A-4147-A177-3AD203B41FA5}">
                      <a16:colId xmlns:a16="http://schemas.microsoft.com/office/drawing/2014/main" val="20000"/>
                    </a:ext>
                  </a:extLst>
                </a:gridCol>
                <a:gridCol w="1564800">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314450">
                  <a:extLst>
                    <a:ext uri="{9D8B030D-6E8A-4147-A177-3AD203B41FA5}">
                      <a16:colId xmlns:a16="http://schemas.microsoft.com/office/drawing/2014/main" val="20003"/>
                    </a:ext>
                  </a:extLst>
                </a:gridCol>
                <a:gridCol w="1400275">
                  <a:extLst>
                    <a:ext uri="{9D8B030D-6E8A-4147-A177-3AD203B41FA5}">
                      <a16:colId xmlns:a16="http://schemas.microsoft.com/office/drawing/2014/main" val="20004"/>
                    </a:ext>
                  </a:extLst>
                </a:gridCol>
                <a:gridCol w="1228625">
                  <a:extLst>
                    <a:ext uri="{9D8B030D-6E8A-4147-A177-3AD203B41FA5}">
                      <a16:colId xmlns:a16="http://schemas.microsoft.com/office/drawing/2014/main" val="20005"/>
                    </a:ext>
                  </a:extLst>
                </a:gridCol>
              </a:tblGrid>
              <a:tr h="931025">
                <a:tc>
                  <a:txBody>
                    <a:bodyPr/>
                    <a:lstStyle/>
                    <a:p>
                      <a:pPr marL="0" lvl="0" indent="0" algn="l" rtl="0">
                        <a:spcBef>
                          <a:spcPts val="0"/>
                        </a:spcBef>
                        <a:spcAft>
                          <a:spcPts val="0"/>
                        </a:spcAft>
                        <a:buNone/>
                      </a:pPr>
                      <a:r>
                        <a:rPr lang="en"/>
                        <a:t>Device Serial no</a:t>
                      </a:r>
                      <a:endParaRPr/>
                    </a:p>
                  </a:txBody>
                  <a:tcPr marL="91425" marR="91425" marT="91425" marB="91425"/>
                </a:tc>
                <a:tc>
                  <a:txBody>
                    <a:bodyPr/>
                    <a:lstStyle/>
                    <a:p>
                      <a:pPr marL="0" lvl="0" indent="0" algn="l" rtl="0">
                        <a:spcBef>
                          <a:spcPts val="0"/>
                        </a:spcBef>
                        <a:spcAft>
                          <a:spcPts val="0"/>
                        </a:spcAft>
                        <a:buNone/>
                      </a:pPr>
                      <a:r>
                        <a:rPr lang="en"/>
                        <a:t>Cattle ID</a:t>
                      </a:r>
                      <a:endParaRPr/>
                    </a:p>
                  </a:txBody>
                  <a:tcPr marL="91425" marR="91425" marT="91425" marB="91425"/>
                </a:tc>
                <a:tc>
                  <a:txBody>
                    <a:bodyPr/>
                    <a:lstStyle/>
                    <a:p>
                      <a:pPr marL="0" lvl="0" indent="0" algn="l" rtl="0">
                        <a:spcBef>
                          <a:spcPts val="0"/>
                        </a:spcBef>
                        <a:spcAft>
                          <a:spcPts val="0"/>
                        </a:spcAft>
                        <a:buNone/>
                      </a:pPr>
                      <a:r>
                        <a:rPr lang="en"/>
                        <a:t>Farm name</a:t>
                      </a:r>
                      <a:endParaRPr/>
                    </a:p>
                  </a:txBody>
                  <a:tcPr marL="91425" marR="91425" marT="91425" marB="91425"/>
                </a:tc>
                <a:tc>
                  <a:txBody>
                    <a:bodyPr/>
                    <a:lstStyle/>
                    <a:p>
                      <a:pPr marL="0" lvl="0" indent="0" algn="l" rtl="0">
                        <a:spcBef>
                          <a:spcPts val="0"/>
                        </a:spcBef>
                        <a:spcAft>
                          <a:spcPts val="0"/>
                        </a:spcAft>
                        <a:buNone/>
                      </a:pPr>
                      <a:r>
                        <a:rPr lang="en"/>
                        <a:t>Gateway sl.No</a:t>
                      </a:r>
                      <a:endParaRPr/>
                    </a:p>
                  </a:txBody>
                  <a:tcPr marL="91425" marR="91425" marT="91425" marB="91425"/>
                </a:tc>
                <a:tc>
                  <a:txBody>
                    <a:bodyPr/>
                    <a:lstStyle/>
                    <a:p>
                      <a:pPr marL="0" lvl="0" indent="0" algn="l" rtl="0">
                        <a:spcBef>
                          <a:spcPts val="0"/>
                        </a:spcBef>
                        <a:spcAft>
                          <a:spcPts val="0"/>
                        </a:spcAft>
                        <a:buNone/>
                      </a:pPr>
                      <a:r>
                        <a:rPr lang="en"/>
                        <a:t>Date </a:t>
                      </a:r>
                      <a:endParaRPr/>
                    </a:p>
                    <a:p>
                      <a:pPr marL="0" lvl="0" indent="0" algn="l" rtl="0">
                        <a:spcBef>
                          <a:spcPts val="0"/>
                        </a:spcBef>
                        <a:spcAft>
                          <a:spcPts val="0"/>
                        </a:spcAft>
                        <a:buNone/>
                      </a:pPr>
                      <a:r>
                        <a:rPr lang="en"/>
                        <a:t>( DD/MM/YYYY)</a:t>
                      </a:r>
                      <a:endParaRPr/>
                    </a:p>
                  </a:txBody>
                  <a:tcPr marL="91425" marR="91425" marT="91425" marB="91425"/>
                </a:tc>
                <a:tc>
                  <a:txBody>
                    <a:bodyPr/>
                    <a:lstStyle/>
                    <a:p>
                      <a:pPr marL="0" lvl="0" indent="0" algn="l" rtl="0">
                        <a:spcBef>
                          <a:spcPts val="0"/>
                        </a:spcBef>
                        <a:spcAft>
                          <a:spcPts val="0"/>
                        </a:spcAft>
                        <a:buNone/>
                      </a:pPr>
                      <a:r>
                        <a:rPr lang="en"/>
                        <a:t>No of packets (with debounce value =x)</a:t>
                      </a:r>
                      <a:endParaRPr/>
                    </a:p>
                  </a:txBody>
                  <a:tcPr marL="91425" marR="91425" marT="91425" marB="91425"/>
                </a:tc>
                <a:extLst>
                  <a:ext uri="{0D108BD9-81ED-4DB2-BD59-A6C34878D82A}">
                    <a16:rowId xmlns:a16="http://schemas.microsoft.com/office/drawing/2014/main" val="10000"/>
                  </a:ext>
                </a:extLst>
              </a:tr>
              <a:tr h="5035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588" name="Google Shape;588;p47"/>
          <p:cNvSpPr txBox="1"/>
          <p:nvPr/>
        </p:nvSpPr>
        <p:spPr>
          <a:xfrm>
            <a:off x="317525" y="2622100"/>
            <a:ext cx="8366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Device serial No - L1 Serial No</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Cattle ID, Farm Name, Gateway SL.NO - to represent associated cattle, farm and gateway</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Date - Each date in the selected date range should have separate rows in the report in the format DD/MM/YYYY</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No of packets - This should provide the number of packets in the date mentioned with the entered debounce value</a:t>
            </a:r>
            <a:endParaRPr>
              <a:latin typeface="Calibri"/>
              <a:ea typeface="Calibri"/>
              <a:cs typeface="Calibri"/>
              <a:sym typeface="Calibri"/>
            </a:endParaRPr>
          </a:p>
        </p:txBody>
      </p:sp>
      <p:sp>
        <p:nvSpPr>
          <p:cNvPr id="589" name="Google Shape;589;p47"/>
          <p:cNvSpPr txBox="1"/>
          <p:nvPr/>
        </p:nvSpPr>
        <p:spPr>
          <a:xfrm>
            <a:off x="454075" y="520600"/>
            <a:ext cx="6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From </a:t>
            </a:r>
            <a:endParaRPr>
              <a:latin typeface="Calibri"/>
              <a:ea typeface="Calibri"/>
              <a:cs typeface="Calibri"/>
              <a:sym typeface="Calibri"/>
            </a:endParaRPr>
          </a:p>
        </p:txBody>
      </p:sp>
      <p:sp>
        <p:nvSpPr>
          <p:cNvPr id="590" name="Google Shape;590;p47"/>
          <p:cNvSpPr/>
          <p:nvPr/>
        </p:nvSpPr>
        <p:spPr>
          <a:xfrm>
            <a:off x="1026500" y="677225"/>
            <a:ext cx="830700" cy="17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txBox="1"/>
          <p:nvPr/>
        </p:nvSpPr>
        <p:spPr>
          <a:xfrm>
            <a:off x="1901875" y="520600"/>
            <a:ext cx="6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To </a:t>
            </a:r>
            <a:endParaRPr>
              <a:latin typeface="Calibri"/>
              <a:ea typeface="Calibri"/>
              <a:cs typeface="Calibri"/>
              <a:sym typeface="Calibri"/>
            </a:endParaRPr>
          </a:p>
        </p:txBody>
      </p:sp>
      <p:sp>
        <p:nvSpPr>
          <p:cNvPr id="592" name="Google Shape;592;p47"/>
          <p:cNvSpPr/>
          <p:nvPr/>
        </p:nvSpPr>
        <p:spPr>
          <a:xfrm>
            <a:off x="2245700" y="677225"/>
            <a:ext cx="830700" cy="17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txBox="1"/>
          <p:nvPr/>
        </p:nvSpPr>
        <p:spPr>
          <a:xfrm>
            <a:off x="3784775" y="506450"/>
            <a:ext cx="15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Debounce Value </a:t>
            </a:r>
            <a:endParaRPr>
              <a:latin typeface="Calibri"/>
              <a:ea typeface="Calibri"/>
              <a:cs typeface="Calibri"/>
              <a:sym typeface="Calibri"/>
            </a:endParaRPr>
          </a:p>
        </p:txBody>
      </p:sp>
      <p:sp>
        <p:nvSpPr>
          <p:cNvPr id="594" name="Google Shape;594;p47"/>
          <p:cNvSpPr/>
          <p:nvPr/>
        </p:nvSpPr>
        <p:spPr>
          <a:xfrm>
            <a:off x="5241375" y="663063"/>
            <a:ext cx="830700" cy="17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8"/>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7.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Debounce value report - Packet details</a:t>
            </a:r>
            <a:endParaRPr sz="1800">
              <a:solidFill>
                <a:schemeClr val="lt1"/>
              </a:solidFill>
              <a:latin typeface="Calibri"/>
              <a:ea typeface="Calibri"/>
              <a:cs typeface="Calibri"/>
              <a:sym typeface="Calibri"/>
            </a:endParaRPr>
          </a:p>
        </p:txBody>
      </p:sp>
      <p:graphicFrame>
        <p:nvGraphicFramePr>
          <p:cNvPr id="600" name="Google Shape;600;p48"/>
          <p:cNvGraphicFramePr/>
          <p:nvPr/>
        </p:nvGraphicFramePr>
        <p:xfrm>
          <a:off x="952500" y="1619250"/>
          <a:ext cx="3000000" cy="3000000"/>
        </p:xfrm>
        <a:graphic>
          <a:graphicData uri="http://schemas.openxmlformats.org/drawingml/2006/table">
            <a:tbl>
              <a:tblPr>
                <a:noFill/>
                <a:tableStyleId>{58D806E8-14F8-4B2F-9838-974A21F804A5}</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
                        <a:t>Packet Number</a:t>
                      </a:r>
                      <a:endParaRPr/>
                    </a:p>
                  </a:txBody>
                  <a:tcPr marL="91425" marR="91425" marT="91425" marB="91425"/>
                </a:tc>
                <a:tc>
                  <a:txBody>
                    <a:bodyPr/>
                    <a:lstStyle/>
                    <a:p>
                      <a:pPr marL="0" lvl="0" indent="0" algn="l" rtl="0">
                        <a:spcBef>
                          <a:spcPts val="0"/>
                        </a:spcBef>
                        <a:spcAft>
                          <a:spcPts val="0"/>
                        </a:spcAft>
                        <a:buNone/>
                      </a:pPr>
                      <a:r>
                        <a:rPr lang="en"/>
                        <a:t>Date</a:t>
                      </a:r>
                      <a:endParaRPr/>
                    </a:p>
                  </a:txBody>
                  <a:tcPr marL="91425" marR="91425" marT="91425" marB="91425"/>
                </a:tc>
                <a:tc>
                  <a:txBody>
                    <a:bodyPr/>
                    <a:lstStyle/>
                    <a:p>
                      <a:pPr marL="0" lvl="0" indent="0" algn="l" rtl="0">
                        <a:spcBef>
                          <a:spcPts val="0"/>
                        </a:spcBef>
                        <a:spcAft>
                          <a:spcPts val="0"/>
                        </a:spcAft>
                        <a:buNone/>
                      </a:pPr>
                      <a:r>
                        <a:rPr lang="en"/>
                        <a:t>Device Time stamp ( IST)</a:t>
                      </a:r>
                      <a:endParaRPr/>
                    </a:p>
                  </a:txBody>
                  <a:tcPr marL="91425" marR="91425" marT="91425" marB="91425"/>
                </a:tc>
                <a:tc>
                  <a:txBody>
                    <a:bodyPr/>
                    <a:lstStyle/>
                    <a:p>
                      <a:pPr marL="0" lvl="0" indent="0" algn="l" rtl="0">
                        <a:spcBef>
                          <a:spcPts val="0"/>
                        </a:spcBef>
                        <a:spcAft>
                          <a:spcPts val="0"/>
                        </a:spcAft>
                        <a:buNone/>
                      </a:pPr>
                      <a:r>
                        <a:rPr lang="en"/>
                        <a:t>Gateway time</a:t>
                      </a:r>
                      <a:endParaRPr/>
                    </a:p>
                  </a:txBody>
                  <a:tcPr marL="91425" marR="91425" marT="91425" marB="91425"/>
                </a:tc>
                <a:tc>
                  <a:txBody>
                    <a:bodyPr/>
                    <a:lstStyle/>
                    <a:p>
                      <a:pPr marL="0" lvl="0" indent="0" algn="l" rtl="0">
                        <a:spcBef>
                          <a:spcPts val="0"/>
                        </a:spcBef>
                        <a:spcAft>
                          <a:spcPts val="0"/>
                        </a:spcAft>
                        <a:buNone/>
                      </a:pPr>
                      <a:r>
                        <a:rPr lang="en"/>
                        <a:t>Cloud Time</a:t>
                      </a:r>
                      <a:endParaRPr/>
                    </a:p>
                  </a:txBody>
                  <a:tcPr marL="91425" marR="91425" marT="91425" marB="91425"/>
                </a:tc>
                <a:tc>
                  <a:txBody>
                    <a:bodyPr/>
                    <a:lstStyle/>
                    <a:p>
                      <a:pPr marL="0" lvl="0" indent="0" algn="l" rtl="0">
                        <a:spcBef>
                          <a:spcPts val="0"/>
                        </a:spcBef>
                        <a:spcAft>
                          <a:spcPts val="0"/>
                        </a:spcAft>
                        <a:buNone/>
                      </a:pPr>
                      <a:r>
                        <a:rPr lang="en"/>
                        <a:t>Debounce Value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bl>
          </a:graphicData>
        </a:graphic>
      </p:graphicFrame>
      <p:sp>
        <p:nvSpPr>
          <p:cNvPr id="601" name="Google Shape;601;p48"/>
          <p:cNvSpPr txBox="1"/>
          <p:nvPr/>
        </p:nvSpPr>
        <p:spPr>
          <a:xfrm>
            <a:off x="1011675" y="725425"/>
            <a:ext cx="6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From </a:t>
            </a:r>
            <a:endParaRPr>
              <a:latin typeface="Calibri"/>
              <a:ea typeface="Calibri"/>
              <a:cs typeface="Calibri"/>
              <a:sym typeface="Calibri"/>
            </a:endParaRPr>
          </a:p>
        </p:txBody>
      </p:sp>
      <p:sp>
        <p:nvSpPr>
          <p:cNvPr id="602" name="Google Shape;602;p48"/>
          <p:cNvSpPr/>
          <p:nvPr/>
        </p:nvSpPr>
        <p:spPr>
          <a:xfrm>
            <a:off x="1584100" y="882050"/>
            <a:ext cx="830700" cy="17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txBox="1"/>
          <p:nvPr/>
        </p:nvSpPr>
        <p:spPr>
          <a:xfrm>
            <a:off x="2459475" y="725425"/>
            <a:ext cx="6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To </a:t>
            </a:r>
            <a:endParaRPr>
              <a:latin typeface="Calibri"/>
              <a:ea typeface="Calibri"/>
              <a:cs typeface="Calibri"/>
              <a:sym typeface="Calibri"/>
            </a:endParaRPr>
          </a:p>
        </p:txBody>
      </p:sp>
      <p:sp>
        <p:nvSpPr>
          <p:cNvPr id="604" name="Google Shape;604;p48"/>
          <p:cNvSpPr/>
          <p:nvPr/>
        </p:nvSpPr>
        <p:spPr>
          <a:xfrm>
            <a:off x="2803300" y="882050"/>
            <a:ext cx="830700" cy="17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txBox="1"/>
          <p:nvPr/>
        </p:nvSpPr>
        <p:spPr>
          <a:xfrm>
            <a:off x="4342375" y="711275"/>
            <a:ext cx="15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Debounce Value </a:t>
            </a:r>
            <a:endParaRPr>
              <a:latin typeface="Calibri"/>
              <a:ea typeface="Calibri"/>
              <a:cs typeface="Calibri"/>
              <a:sym typeface="Calibri"/>
            </a:endParaRPr>
          </a:p>
        </p:txBody>
      </p:sp>
      <p:sp>
        <p:nvSpPr>
          <p:cNvPr id="606" name="Google Shape;606;p48"/>
          <p:cNvSpPr/>
          <p:nvPr/>
        </p:nvSpPr>
        <p:spPr>
          <a:xfrm>
            <a:off x="5798975" y="867888"/>
            <a:ext cx="830700" cy="17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9"/>
          <p:cNvSpPr txBox="1"/>
          <p:nvPr/>
        </p:nvSpPr>
        <p:spPr>
          <a:xfrm>
            <a:off x="341400" y="700000"/>
            <a:ext cx="75777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263238"/>
                </a:solidFill>
                <a:latin typeface="Roboto"/>
                <a:ea typeface="Roboto"/>
                <a:cs typeface="Roboto"/>
                <a:sym typeface="Roboto"/>
              </a:rPr>
              <a:t>1 - Writing to accelerometer failed , usually not observed </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263238"/>
                </a:solidFill>
                <a:latin typeface="Roboto"/>
                <a:ea typeface="Roboto"/>
                <a:cs typeface="Roboto"/>
                <a:sym typeface="Roboto"/>
              </a:rPr>
              <a:t>2 - Writing failed while reading  to accelerometer failed , usually not observed </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263238"/>
                </a:solidFill>
                <a:latin typeface="Roboto"/>
                <a:ea typeface="Roboto"/>
                <a:cs typeface="Roboto"/>
                <a:sym typeface="Roboto"/>
              </a:rPr>
              <a:t>4-Reading failed while reading from accelerometer failed </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263238"/>
                </a:solidFill>
                <a:latin typeface="Roboto"/>
                <a:ea typeface="Roboto"/>
                <a:cs typeface="Roboto"/>
                <a:sym typeface="Roboto"/>
              </a:rPr>
              <a:t>8- Invoking read failed after accelerometer interrupt received</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263238"/>
                </a:solidFill>
                <a:latin typeface="Roboto"/>
                <a:ea typeface="Roboto"/>
                <a:cs typeface="Roboto"/>
                <a:sym typeface="Roboto"/>
              </a:rPr>
              <a:t>16 - Resetting the accelerometer hardware from software failed </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263238"/>
                </a:solidFill>
                <a:latin typeface="Roboto"/>
                <a:ea typeface="Roboto"/>
                <a:cs typeface="Roboto"/>
                <a:sym typeface="Roboto"/>
              </a:rPr>
              <a:t>32 - Initial configuration of accelerometer hardware failed </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263238"/>
                </a:solidFill>
                <a:latin typeface="Roboto"/>
                <a:ea typeface="Roboto"/>
                <a:cs typeface="Roboto"/>
                <a:sym typeface="Roboto"/>
              </a:rPr>
              <a:t>64 - Analysis of registers read on initialization failed </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263238"/>
                </a:solidFill>
                <a:latin typeface="Roboto"/>
                <a:ea typeface="Roboto"/>
                <a:cs typeface="Roboto"/>
                <a:sym typeface="Roboto"/>
              </a:rPr>
              <a:t>128 - Analysis of registers read on initialization failed</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63238"/>
                </a:solidFill>
                <a:latin typeface="Roboto"/>
                <a:ea typeface="Roboto"/>
                <a:cs typeface="Roboto"/>
                <a:sym typeface="Roboto"/>
              </a:rPr>
              <a:t>256- Accelerometer stack driver failed upon read call</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63238"/>
                </a:solidFill>
                <a:latin typeface="Roboto"/>
                <a:ea typeface="Roboto"/>
                <a:cs typeface="Roboto"/>
                <a:sym typeface="Roboto"/>
              </a:rPr>
              <a:t>512 -Accelerometer stack driver failed upon write call</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63238"/>
                </a:solidFill>
                <a:latin typeface="Roboto"/>
                <a:ea typeface="Roboto"/>
                <a:cs typeface="Roboto"/>
                <a:sym typeface="Roboto"/>
              </a:rPr>
              <a:t>1024 - Accelerometer stack driver failed upon write call</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63238"/>
                </a:solidFill>
                <a:latin typeface="Roboto"/>
                <a:ea typeface="Roboto"/>
                <a:cs typeface="Roboto"/>
                <a:sym typeface="Roboto"/>
              </a:rPr>
              <a:t>2048 - Failed to enable the transient interrupt </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63238"/>
                </a:solidFill>
                <a:latin typeface="Roboto"/>
                <a:ea typeface="Roboto"/>
                <a:cs typeface="Roboto"/>
                <a:sym typeface="Roboto"/>
              </a:rPr>
              <a:t>4096 - Failed to disable the transient interrupt </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63238"/>
                </a:solidFill>
                <a:latin typeface="Roboto"/>
                <a:ea typeface="Roboto"/>
                <a:cs typeface="Roboto"/>
                <a:sym typeface="Roboto"/>
              </a:rPr>
              <a:t>8192 - Sitting time calculation failed due to RTC issue</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63238"/>
                </a:solidFill>
                <a:latin typeface="Roboto"/>
                <a:ea typeface="Roboto"/>
                <a:cs typeface="Roboto"/>
                <a:sym typeface="Roboto"/>
              </a:rPr>
              <a:t>16384 - Rtc internal alarm set failed</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263238"/>
                </a:solidFill>
                <a:latin typeface="Roboto"/>
                <a:ea typeface="Roboto"/>
                <a:cs typeface="Roboto"/>
                <a:sym typeface="Roboto"/>
              </a:rPr>
              <a:t>32768 - Device alarm failed to set after retry internal reboot is added to avoid device hung.</a:t>
            </a:r>
            <a:endParaRPr sz="1200">
              <a:solidFill>
                <a:srgbClr val="263238"/>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63238"/>
              </a:solidFill>
              <a:latin typeface="Roboto"/>
              <a:ea typeface="Roboto"/>
              <a:cs typeface="Roboto"/>
              <a:sym typeface="Roboto"/>
            </a:endParaRPr>
          </a:p>
        </p:txBody>
      </p:sp>
      <p:sp>
        <p:nvSpPr>
          <p:cNvPr id="612" name="Google Shape;612;p49"/>
          <p:cNvSpPr txBox="1">
            <a:spLocks noGrp="1"/>
          </p:cNvSpPr>
          <p:nvPr>
            <p:ph type="title"/>
          </p:nvPr>
        </p:nvSpPr>
        <p:spPr>
          <a:xfrm>
            <a:off x="79657" y="758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Debounce value report - Debounce values</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0"/>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8.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Battery Analysis</a:t>
            </a:r>
            <a:endParaRPr sz="1800">
              <a:solidFill>
                <a:schemeClr val="lt1"/>
              </a:solidFill>
              <a:latin typeface="Calibri"/>
              <a:ea typeface="Calibri"/>
              <a:cs typeface="Calibri"/>
              <a:sym typeface="Calibri"/>
            </a:endParaRPr>
          </a:p>
        </p:txBody>
      </p:sp>
      <p:sp>
        <p:nvSpPr>
          <p:cNvPr id="618" name="Google Shape;618;p50"/>
          <p:cNvSpPr txBox="1">
            <a:spLocks noGrp="1"/>
          </p:cNvSpPr>
          <p:nvPr>
            <p:ph type="ftr" idx="11"/>
          </p:nvPr>
        </p:nvSpPr>
        <p:spPr>
          <a:xfrm>
            <a:off x="5110843" y="4767263"/>
            <a:ext cx="3086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r>
              <a:rPr lang="en" sz="1100"/>
              <a:t>www.stellapps.com</a:t>
            </a:r>
            <a:endParaRPr sz="1100"/>
          </a:p>
        </p:txBody>
      </p:sp>
      <p:sp>
        <p:nvSpPr>
          <p:cNvPr id="619" name="Google Shape;619;p5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25</a:t>
            </a:fld>
            <a:endParaRPr sz="1100"/>
          </a:p>
        </p:txBody>
      </p:sp>
      <p:graphicFrame>
        <p:nvGraphicFramePr>
          <p:cNvPr id="620" name="Google Shape;620;p50"/>
          <p:cNvGraphicFramePr/>
          <p:nvPr/>
        </p:nvGraphicFramePr>
        <p:xfrm>
          <a:off x="173119" y="585278"/>
          <a:ext cx="3000000" cy="3000000"/>
        </p:xfrm>
        <a:graphic>
          <a:graphicData uri="http://schemas.openxmlformats.org/drawingml/2006/table">
            <a:tbl>
              <a:tblPr firstRow="1" firstCol="1" bandRow="1">
                <a:noFill/>
                <a:tableStyleId>{A5A6BF09-D57E-4695-B46A-47DBCA0ADEB7}</a:tableStyleId>
              </a:tblPr>
              <a:tblGrid>
                <a:gridCol w="1756250">
                  <a:extLst>
                    <a:ext uri="{9D8B030D-6E8A-4147-A177-3AD203B41FA5}">
                      <a16:colId xmlns:a16="http://schemas.microsoft.com/office/drawing/2014/main" val="20000"/>
                    </a:ext>
                  </a:extLst>
                </a:gridCol>
                <a:gridCol w="6744950">
                  <a:extLst>
                    <a:ext uri="{9D8B030D-6E8A-4147-A177-3AD203B41FA5}">
                      <a16:colId xmlns:a16="http://schemas.microsoft.com/office/drawing/2014/main" val="20001"/>
                    </a:ext>
                  </a:extLst>
                </a:gridCol>
              </a:tblGrid>
              <a:tr h="4601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Support user</a:t>
                      </a:r>
                      <a:endParaRPr/>
                    </a:p>
                  </a:txBody>
                  <a:tcPr marL="51425" marR="51425" marT="7150" marB="0"/>
                </a:tc>
                <a:extLst>
                  <a:ext uri="{0D108BD9-81ED-4DB2-BD59-A6C34878D82A}">
                    <a16:rowId xmlns:a16="http://schemas.microsoft.com/office/drawing/2014/main" val="10000"/>
                  </a:ext>
                </a:extLst>
              </a:tr>
              <a:tr h="60837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 Story</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The user wants to see the list of devices with following battery abnormalities</a:t>
                      </a:r>
                      <a:endParaRPr/>
                    </a:p>
                    <a:p>
                      <a:pPr marL="457200" lvl="0" indent="-317500" algn="l" rtl="0">
                        <a:spcBef>
                          <a:spcPts val="0"/>
                        </a:spcBef>
                        <a:spcAft>
                          <a:spcPts val="0"/>
                        </a:spcAft>
                        <a:buSzPts val="1400"/>
                        <a:buAutoNum type="alphaLcParenR"/>
                      </a:pPr>
                      <a:r>
                        <a:rPr lang="en"/>
                        <a:t>Low voltage - Voltage &lt; 600 ADC value</a:t>
                      </a:r>
                      <a:endParaRPr/>
                    </a:p>
                    <a:p>
                      <a:pPr marL="457200" lvl="0" indent="-317500" algn="l" rtl="0">
                        <a:spcBef>
                          <a:spcPts val="0"/>
                        </a:spcBef>
                        <a:spcAft>
                          <a:spcPts val="0"/>
                        </a:spcAft>
                        <a:buSzPts val="1400"/>
                        <a:buAutoNum type="alphaLcParenR"/>
                      </a:pPr>
                      <a:r>
                        <a:rPr lang="en"/>
                        <a:t>Fast Drain</a:t>
                      </a:r>
                      <a:endParaRPr/>
                    </a:p>
                    <a:p>
                      <a:pPr marL="457200" lvl="0" indent="-317500" algn="l" rtl="0">
                        <a:spcBef>
                          <a:spcPts val="0"/>
                        </a:spcBef>
                        <a:spcAft>
                          <a:spcPts val="0"/>
                        </a:spcAft>
                        <a:buSzPts val="1400"/>
                        <a:buAutoNum type="alphaLcParenR"/>
                      </a:pPr>
                      <a:r>
                        <a:rPr lang="en"/>
                        <a:t>Voltage fluctuations</a:t>
                      </a:r>
                      <a:endParaRPr/>
                    </a:p>
                  </a:txBody>
                  <a:tcPr marL="51425" marR="51425" marT="7150" marB="0"/>
                </a:tc>
                <a:extLst>
                  <a:ext uri="{0D108BD9-81ED-4DB2-BD59-A6C34878D82A}">
                    <a16:rowId xmlns:a16="http://schemas.microsoft.com/office/drawing/2014/main" val="10001"/>
                  </a:ext>
                </a:extLst>
              </a:tr>
              <a:tr h="793900">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Acceptance criteria</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457200" lvl="0" indent="-317500" algn="l" rtl="0">
                        <a:spcBef>
                          <a:spcPts val="0"/>
                        </a:spcBef>
                        <a:spcAft>
                          <a:spcPts val="0"/>
                        </a:spcAft>
                        <a:buClr>
                          <a:schemeClr val="dk1"/>
                        </a:buClr>
                        <a:buSzPts val="1400"/>
                        <a:buAutoNum type="arabicPeriod"/>
                      </a:pPr>
                      <a:r>
                        <a:rPr lang="en"/>
                        <a:t>The user should be able to navigate to reports -&gt; troubleshooting -&gt; Battery analysis reports </a:t>
                      </a:r>
                      <a:endParaRPr/>
                    </a:p>
                    <a:p>
                      <a:pPr marL="457200" lvl="0" indent="-317500" algn="l" rtl="0">
                        <a:spcBef>
                          <a:spcPts val="0"/>
                        </a:spcBef>
                        <a:spcAft>
                          <a:spcPts val="0"/>
                        </a:spcAft>
                        <a:buClr>
                          <a:schemeClr val="dk1"/>
                        </a:buClr>
                        <a:buSzPts val="1400"/>
                        <a:buAutoNum type="arabicPeriod"/>
                      </a:pPr>
                      <a:r>
                        <a:rPr lang="en"/>
                        <a:t>The user should be able to select the report type in the battery analysis report. The report type drop downs should be low voltage report, fast drain report and voltage fluctuation report</a:t>
                      </a:r>
                      <a:endParaRPr/>
                    </a:p>
                    <a:p>
                      <a:pPr marL="457200" lvl="0" indent="-317500" algn="l" rtl="0">
                        <a:spcBef>
                          <a:spcPts val="0"/>
                        </a:spcBef>
                        <a:spcAft>
                          <a:spcPts val="0"/>
                        </a:spcAft>
                        <a:buClr>
                          <a:schemeClr val="dk1"/>
                        </a:buClr>
                        <a:buSzPts val="1400"/>
                        <a:buAutoNum type="arabicPeriod"/>
                      </a:pPr>
                      <a:r>
                        <a:rPr lang="en"/>
                        <a:t>There should be a provision to select ‘from date &amp; time’ and ‘To date and time’.</a:t>
                      </a:r>
                      <a:endParaRPr/>
                    </a:p>
                    <a:p>
                      <a:pPr marL="457200" lvl="0" indent="-317500" algn="l" rtl="0">
                        <a:spcBef>
                          <a:spcPts val="0"/>
                        </a:spcBef>
                        <a:spcAft>
                          <a:spcPts val="0"/>
                        </a:spcAft>
                        <a:buClr>
                          <a:schemeClr val="dk1"/>
                        </a:buClr>
                        <a:buSzPts val="1400"/>
                        <a:buAutoNum type="arabicPeriod"/>
                      </a:pPr>
                      <a:r>
                        <a:rPr lang="en"/>
                        <a:t>In the low voltage report, the user should be able to the list of devices with battery voltage less than 600 ADC Value, by default.</a:t>
                      </a:r>
                      <a:endParaRPr/>
                    </a:p>
                    <a:p>
                      <a:pPr marL="457200" lvl="0" indent="-317500" algn="l" rtl="0">
                        <a:spcBef>
                          <a:spcPts val="0"/>
                        </a:spcBef>
                        <a:spcAft>
                          <a:spcPts val="0"/>
                        </a:spcAft>
                        <a:buClr>
                          <a:schemeClr val="dk1"/>
                        </a:buClr>
                        <a:buSzPts val="1400"/>
                        <a:buAutoNum type="arabicPeriod"/>
                      </a:pPr>
                      <a:r>
                        <a:rPr lang="en"/>
                        <a:t>The user should be able to chanage the filter value if required.</a:t>
                      </a:r>
                      <a:endParaRPr/>
                    </a:p>
                    <a:p>
                      <a:pPr marL="457200" lvl="0" indent="-317500" algn="l" rtl="0">
                        <a:spcBef>
                          <a:spcPts val="0"/>
                        </a:spcBef>
                        <a:spcAft>
                          <a:spcPts val="0"/>
                        </a:spcAft>
                        <a:buClr>
                          <a:schemeClr val="dk1"/>
                        </a:buClr>
                        <a:buSzPts val="1400"/>
                        <a:buAutoNum type="arabicPeriod"/>
                      </a:pPr>
                      <a:r>
                        <a:rPr lang="en"/>
                        <a:t>Once the user clicks the device serial number in the filtered list, it should be redirected to the packet details of the selected device, in which battery voltage for each packet is available and can be filtered. </a:t>
                      </a:r>
                      <a:endParaRPr/>
                    </a:p>
                    <a:p>
                      <a:pPr marL="457200" lvl="0" indent="-317500" algn="l" rtl="0">
                        <a:spcBef>
                          <a:spcPts val="0"/>
                        </a:spcBef>
                        <a:spcAft>
                          <a:spcPts val="0"/>
                        </a:spcAft>
                        <a:buClr>
                          <a:schemeClr val="dk1"/>
                        </a:buClr>
                        <a:buSzPts val="1400"/>
                        <a:buAutoNum type="arabicPeriod"/>
                      </a:pPr>
                      <a:r>
                        <a:rPr lang="en"/>
                        <a:t>The report format and column definitions are given in the next slide. </a:t>
                      </a:r>
                      <a:endParaRPr/>
                    </a:p>
                    <a:p>
                      <a:pPr marL="457200" lvl="0" indent="-317500" algn="l" rtl="0">
                        <a:spcBef>
                          <a:spcPts val="0"/>
                        </a:spcBef>
                        <a:spcAft>
                          <a:spcPts val="0"/>
                        </a:spcAft>
                        <a:buClr>
                          <a:schemeClr val="dk1"/>
                        </a:buClr>
                        <a:buSzPts val="1400"/>
                        <a:buAutoNum type="arabicPeriod"/>
                      </a:pPr>
                      <a:r>
                        <a:rPr lang="en"/>
                        <a:t>The report should be downloadable in CSV, Excel and PDF formats. </a:t>
                      </a:r>
                      <a:endParaRPr/>
                    </a:p>
                  </a:txBody>
                  <a:tcPr marL="51425" marR="51425" marT="7150" marB="0"/>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1"/>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Battery Analysis reports - Low voltage report</a:t>
            </a:r>
            <a:endParaRPr sz="1800">
              <a:solidFill>
                <a:schemeClr val="lt1"/>
              </a:solidFill>
              <a:latin typeface="Calibri"/>
              <a:ea typeface="Calibri"/>
              <a:cs typeface="Calibri"/>
              <a:sym typeface="Calibri"/>
            </a:endParaRPr>
          </a:p>
        </p:txBody>
      </p:sp>
      <p:graphicFrame>
        <p:nvGraphicFramePr>
          <p:cNvPr id="626" name="Google Shape;626;p51"/>
          <p:cNvGraphicFramePr/>
          <p:nvPr/>
        </p:nvGraphicFramePr>
        <p:xfrm>
          <a:off x="196163" y="1054175"/>
          <a:ext cx="3000000" cy="3000000"/>
        </p:xfrm>
        <a:graphic>
          <a:graphicData uri="http://schemas.openxmlformats.org/drawingml/2006/table">
            <a:tbl>
              <a:tblPr>
                <a:noFill/>
                <a:tableStyleId>{58D806E8-14F8-4B2F-9838-974A21F804A5}</a:tableStyleId>
              </a:tblPr>
              <a:tblGrid>
                <a:gridCol w="1064100">
                  <a:extLst>
                    <a:ext uri="{9D8B030D-6E8A-4147-A177-3AD203B41FA5}">
                      <a16:colId xmlns:a16="http://schemas.microsoft.com/office/drawing/2014/main" val="20000"/>
                    </a:ext>
                  </a:extLst>
                </a:gridCol>
                <a:gridCol w="1187725">
                  <a:extLst>
                    <a:ext uri="{9D8B030D-6E8A-4147-A177-3AD203B41FA5}">
                      <a16:colId xmlns:a16="http://schemas.microsoft.com/office/drawing/2014/main" val="20001"/>
                    </a:ext>
                  </a:extLst>
                </a:gridCol>
                <a:gridCol w="1213600">
                  <a:extLst>
                    <a:ext uri="{9D8B030D-6E8A-4147-A177-3AD203B41FA5}">
                      <a16:colId xmlns:a16="http://schemas.microsoft.com/office/drawing/2014/main" val="20002"/>
                    </a:ext>
                  </a:extLst>
                </a:gridCol>
                <a:gridCol w="1416850">
                  <a:extLst>
                    <a:ext uri="{9D8B030D-6E8A-4147-A177-3AD203B41FA5}">
                      <a16:colId xmlns:a16="http://schemas.microsoft.com/office/drawing/2014/main" val="20003"/>
                    </a:ext>
                  </a:extLst>
                </a:gridCol>
                <a:gridCol w="1514075">
                  <a:extLst>
                    <a:ext uri="{9D8B030D-6E8A-4147-A177-3AD203B41FA5}">
                      <a16:colId xmlns:a16="http://schemas.microsoft.com/office/drawing/2014/main" val="20004"/>
                    </a:ext>
                  </a:extLst>
                </a:gridCol>
                <a:gridCol w="1490350">
                  <a:extLst>
                    <a:ext uri="{9D8B030D-6E8A-4147-A177-3AD203B41FA5}">
                      <a16:colId xmlns:a16="http://schemas.microsoft.com/office/drawing/2014/main" val="20005"/>
                    </a:ext>
                  </a:extLst>
                </a:gridCol>
              </a:tblGrid>
              <a:tr h="931025">
                <a:tc>
                  <a:txBody>
                    <a:bodyPr/>
                    <a:lstStyle/>
                    <a:p>
                      <a:pPr marL="0" lvl="0" indent="0" algn="l" rtl="0">
                        <a:spcBef>
                          <a:spcPts val="0"/>
                        </a:spcBef>
                        <a:spcAft>
                          <a:spcPts val="0"/>
                        </a:spcAft>
                        <a:buNone/>
                      </a:pPr>
                      <a:r>
                        <a:rPr lang="en"/>
                        <a:t>Device Serial no</a:t>
                      </a:r>
                      <a:endParaRPr/>
                    </a:p>
                  </a:txBody>
                  <a:tcPr marL="91425" marR="91425" marT="91425" marB="91425"/>
                </a:tc>
                <a:tc>
                  <a:txBody>
                    <a:bodyPr/>
                    <a:lstStyle/>
                    <a:p>
                      <a:pPr marL="0" lvl="0" indent="0" algn="l" rtl="0">
                        <a:spcBef>
                          <a:spcPts val="0"/>
                        </a:spcBef>
                        <a:spcAft>
                          <a:spcPts val="0"/>
                        </a:spcAft>
                        <a:buNone/>
                      </a:pPr>
                      <a:r>
                        <a:rPr lang="en"/>
                        <a:t>Cattle ID</a:t>
                      </a:r>
                      <a:endParaRPr/>
                    </a:p>
                  </a:txBody>
                  <a:tcPr marL="91425" marR="91425" marT="91425" marB="91425"/>
                </a:tc>
                <a:tc>
                  <a:txBody>
                    <a:bodyPr/>
                    <a:lstStyle/>
                    <a:p>
                      <a:pPr marL="0" lvl="0" indent="0" algn="l" rtl="0">
                        <a:spcBef>
                          <a:spcPts val="0"/>
                        </a:spcBef>
                        <a:spcAft>
                          <a:spcPts val="0"/>
                        </a:spcAft>
                        <a:buNone/>
                      </a:pPr>
                      <a:r>
                        <a:rPr lang="en"/>
                        <a:t>Farm name</a:t>
                      </a:r>
                      <a:endParaRPr/>
                    </a:p>
                  </a:txBody>
                  <a:tcPr marL="91425" marR="91425" marT="91425" marB="91425"/>
                </a:tc>
                <a:tc>
                  <a:txBody>
                    <a:bodyPr/>
                    <a:lstStyle/>
                    <a:p>
                      <a:pPr marL="0" lvl="0" indent="0" algn="l" rtl="0">
                        <a:spcBef>
                          <a:spcPts val="0"/>
                        </a:spcBef>
                        <a:spcAft>
                          <a:spcPts val="0"/>
                        </a:spcAft>
                        <a:buNone/>
                      </a:pPr>
                      <a:r>
                        <a:rPr lang="en"/>
                        <a:t>Gateway sl.No</a:t>
                      </a:r>
                      <a:endParaRPr/>
                    </a:p>
                  </a:txBody>
                  <a:tcPr marL="91425" marR="91425" marT="91425" marB="91425"/>
                </a:tc>
                <a:tc>
                  <a:txBody>
                    <a:bodyPr/>
                    <a:lstStyle/>
                    <a:p>
                      <a:pPr marL="0" lvl="0" indent="0" algn="l" rtl="0">
                        <a:spcBef>
                          <a:spcPts val="0"/>
                        </a:spcBef>
                        <a:spcAft>
                          <a:spcPts val="0"/>
                        </a:spcAft>
                        <a:buNone/>
                      </a:pPr>
                      <a:r>
                        <a:rPr lang="en"/>
                        <a:t>Battery voltage</a:t>
                      </a:r>
                      <a:endParaRPr/>
                    </a:p>
                  </a:txBody>
                  <a:tcPr marL="91425" marR="91425" marT="91425" marB="91425"/>
                </a:tc>
                <a:tc>
                  <a:txBody>
                    <a:bodyPr/>
                    <a:lstStyle/>
                    <a:p>
                      <a:pPr marL="0" lvl="0" indent="0" algn="l" rtl="0">
                        <a:spcBef>
                          <a:spcPts val="0"/>
                        </a:spcBef>
                        <a:spcAft>
                          <a:spcPts val="0"/>
                        </a:spcAft>
                        <a:buNone/>
                      </a:pPr>
                      <a:r>
                        <a:rPr lang="en"/>
                        <a:t>Date and Time of first occurrence</a:t>
                      </a:r>
                      <a:endParaRPr/>
                    </a:p>
                  </a:txBody>
                  <a:tcPr marL="91425" marR="91425" marT="91425" marB="91425"/>
                </a:tc>
                <a:extLst>
                  <a:ext uri="{0D108BD9-81ED-4DB2-BD59-A6C34878D82A}">
                    <a16:rowId xmlns:a16="http://schemas.microsoft.com/office/drawing/2014/main" val="10000"/>
                  </a:ext>
                </a:extLst>
              </a:tr>
              <a:tr h="5035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627" name="Google Shape;627;p51"/>
          <p:cNvSpPr txBox="1"/>
          <p:nvPr/>
        </p:nvSpPr>
        <p:spPr>
          <a:xfrm>
            <a:off x="317525" y="2622100"/>
            <a:ext cx="8366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Device serial No - L1 Serial No</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Cattle ID, Farm Name, Gateway SL.NO - to represent associated cattle, farm and gateway</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Battery Voltage - Voltage of battery in last packet</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Date and time of first occurrence - The date in which the battery voltage &lt; 600 ADC for first time </a:t>
            </a:r>
            <a:endParaRPr>
              <a:latin typeface="Calibri"/>
              <a:ea typeface="Calibri"/>
              <a:cs typeface="Calibri"/>
              <a:sym typeface="Calibri"/>
            </a:endParaRPr>
          </a:p>
        </p:txBody>
      </p:sp>
      <p:sp>
        <p:nvSpPr>
          <p:cNvPr id="628" name="Google Shape;628;p51"/>
          <p:cNvSpPr txBox="1"/>
          <p:nvPr/>
        </p:nvSpPr>
        <p:spPr>
          <a:xfrm>
            <a:off x="454075" y="520600"/>
            <a:ext cx="6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From </a:t>
            </a:r>
            <a:endParaRPr>
              <a:latin typeface="Calibri"/>
              <a:ea typeface="Calibri"/>
              <a:cs typeface="Calibri"/>
              <a:sym typeface="Calibri"/>
            </a:endParaRPr>
          </a:p>
        </p:txBody>
      </p:sp>
      <p:sp>
        <p:nvSpPr>
          <p:cNvPr id="629" name="Google Shape;629;p51"/>
          <p:cNvSpPr/>
          <p:nvPr/>
        </p:nvSpPr>
        <p:spPr>
          <a:xfrm>
            <a:off x="1026500" y="677225"/>
            <a:ext cx="830700" cy="17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1"/>
          <p:cNvSpPr txBox="1"/>
          <p:nvPr/>
        </p:nvSpPr>
        <p:spPr>
          <a:xfrm>
            <a:off x="1901875" y="520600"/>
            <a:ext cx="6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To </a:t>
            </a:r>
            <a:endParaRPr>
              <a:latin typeface="Calibri"/>
              <a:ea typeface="Calibri"/>
              <a:cs typeface="Calibri"/>
              <a:sym typeface="Calibri"/>
            </a:endParaRPr>
          </a:p>
        </p:txBody>
      </p:sp>
      <p:sp>
        <p:nvSpPr>
          <p:cNvPr id="631" name="Google Shape;631;p51"/>
          <p:cNvSpPr/>
          <p:nvPr/>
        </p:nvSpPr>
        <p:spPr>
          <a:xfrm>
            <a:off x="2245700" y="677225"/>
            <a:ext cx="830700" cy="17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1"/>
          <p:cNvSpPr txBox="1"/>
          <p:nvPr/>
        </p:nvSpPr>
        <p:spPr>
          <a:xfrm>
            <a:off x="3784775" y="506450"/>
            <a:ext cx="157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Battery Voltage &lt; </a:t>
            </a:r>
            <a:endParaRPr>
              <a:latin typeface="Calibri"/>
              <a:ea typeface="Calibri"/>
              <a:cs typeface="Calibri"/>
              <a:sym typeface="Calibri"/>
            </a:endParaRPr>
          </a:p>
        </p:txBody>
      </p:sp>
      <p:sp>
        <p:nvSpPr>
          <p:cNvPr id="633" name="Google Shape;633;p51"/>
          <p:cNvSpPr/>
          <p:nvPr/>
        </p:nvSpPr>
        <p:spPr>
          <a:xfrm>
            <a:off x="5275525" y="572013"/>
            <a:ext cx="830700" cy="17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600</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637"/>
        <p:cNvGrpSpPr/>
        <p:nvPr/>
      </p:nvGrpSpPr>
      <p:grpSpPr>
        <a:xfrm>
          <a:off x="0" y="0"/>
          <a:ext cx="0" cy="0"/>
          <a:chOff x="0" y="0"/>
          <a:chExt cx="0" cy="0"/>
        </a:xfrm>
      </p:grpSpPr>
      <p:sp>
        <p:nvSpPr>
          <p:cNvPr id="638" name="Google Shape;638;p52"/>
          <p:cNvSpPr txBox="1"/>
          <p:nvPr/>
        </p:nvSpPr>
        <p:spPr>
          <a:xfrm>
            <a:off x="4070336" y="1392594"/>
            <a:ext cx="4663117" cy="439518"/>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4100"/>
              <a:buFont typeface="Calibri"/>
              <a:buNone/>
            </a:pPr>
            <a:r>
              <a:rPr lang="en" sz="4100" b="1">
                <a:solidFill>
                  <a:schemeClr val="lt1"/>
                </a:solidFill>
                <a:latin typeface="Calibri"/>
                <a:ea typeface="Calibri"/>
                <a:cs typeface="Calibri"/>
                <a:sym typeface="Calibri"/>
              </a:rPr>
              <a:t>THANK YOU</a:t>
            </a:r>
            <a:endParaRPr sz="1100"/>
          </a:p>
        </p:txBody>
      </p:sp>
      <p:grpSp>
        <p:nvGrpSpPr>
          <p:cNvPr id="639" name="Google Shape;639;p52"/>
          <p:cNvGrpSpPr/>
          <p:nvPr/>
        </p:nvGrpSpPr>
        <p:grpSpPr>
          <a:xfrm>
            <a:off x="1026959" y="572953"/>
            <a:ext cx="2513708" cy="2513708"/>
            <a:chOff x="268267" y="763938"/>
            <a:chExt cx="3351611" cy="3351611"/>
          </a:xfrm>
        </p:grpSpPr>
        <p:sp>
          <p:nvSpPr>
            <p:cNvPr id="640" name="Google Shape;640;p52"/>
            <p:cNvSpPr/>
            <p:nvPr/>
          </p:nvSpPr>
          <p:spPr>
            <a:xfrm>
              <a:off x="268267" y="763938"/>
              <a:ext cx="3351611" cy="3351611"/>
            </a:xfrm>
            <a:prstGeom prst="ellipse">
              <a:avLst/>
            </a:prstGeom>
            <a:solidFill>
              <a:srgbClr val="F2F2F2"/>
            </a:solidFill>
            <a:ln>
              <a:noFill/>
            </a:ln>
            <a:effectLst>
              <a:outerShdw blurRad="50800" dist="38100" dir="2700000" algn="tl" rotWithShape="0">
                <a:schemeClr val="dk2">
                  <a:alpha val="20000"/>
                </a:scheme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641" name="Google Shape;641;p52"/>
            <p:cNvPicPr preferRelativeResize="0"/>
            <p:nvPr/>
          </p:nvPicPr>
          <p:blipFill rotWithShape="1">
            <a:blip r:embed="rId4">
              <a:alphaModFix/>
            </a:blip>
            <a:srcRect/>
            <a:stretch/>
          </p:blipFill>
          <p:spPr>
            <a:xfrm>
              <a:off x="987931" y="1199312"/>
              <a:ext cx="1945271" cy="2130535"/>
            </a:xfrm>
            <a:prstGeom prst="rect">
              <a:avLst/>
            </a:prstGeom>
            <a:noFill/>
            <a:ln>
              <a:noFill/>
            </a:ln>
          </p:spPr>
        </p:pic>
        <p:sp>
          <p:nvSpPr>
            <p:cNvPr id="642" name="Google Shape;642;p52"/>
            <p:cNvSpPr txBox="1"/>
            <p:nvPr/>
          </p:nvSpPr>
          <p:spPr>
            <a:xfrm>
              <a:off x="1211789" y="3389656"/>
              <a:ext cx="1464568" cy="43088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rgbClr val="292C6B"/>
                  </a:solidFill>
                  <a:latin typeface="Open Sans"/>
                  <a:ea typeface="Open Sans"/>
                  <a:cs typeface="Open Sans"/>
                  <a:sym typeface="Open Sans"/>
                </a:rPr>
                <a:t>www.stellapps.com</a:t>
              </a:r>
              <a:endParaRPr sz="900" b="1">
                <a:solidFill>
                  <a:srgbClr val="292C6B"/>
                </a:solidFill>
                <a:latin typeface="Open Sans"/>
                <a:ea typeface="Open Sans"/>
                <a:cs typeface="Open Sans"/>
                <a:sym typeface="Open Sans"/>
              </a:endParaRPr>
            </a:p>
            <a:p>
              <a:pPr marL="0" marR="0" lvl="0" indent="0" algn="l" rtl="0">
                <a:spcBef>
                  <a:spcPts val="0"/>
                </a:spcBef>
                <a:spcAft>
                  <a:spcPts val="0"/>
                </a:spcAft>
                <a:buNone/>
              </a:pPr>
              <a:endParaRPr sz="700">
                <a:solidFill>
                  <a:srgbClr val="292C6B"/>
                </a:solidFill>
                <a:latin typeface="Calibri"/>
                <a:ea typeface="Calibri"/>
                <a:cs typeface="Calibri"/>
                <a:sym typeface="Calibri"/>
              </a:endParaRPr>
            </a:p>
          </p:txBody>
        </p:sp>
      </p:grpSp>
      <p:sp>
        <p:nvSpPr>
          <p:cNvPr id="643" name="Google Shape;643;p52"/>
          <p:cNvSpPr txBox="1"/>
          <p:nvPr/>
        </p:nvSpPr>
        <p:spPr>
          <a:xfrm>
            <a:off x="321906" y="4366726"/>
            <a:ext cx="8544508" cy="64633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700">
                <a:solidFill>
                  <a:srgbClr val="7F7F7F"/>
                </a:solidFill>
                <a:latin typeface="Calibri"/>
                <a:ea typeface="Calibri"/>
                <a:cs typeface="Calibri"/>
                <a:sym typeface="Calibri"/>
              </a:rPr>
              <a:t>Disclaimer: </a:t>
            </a:r>
            <a:endParaRPr sz="1100"/>
          </a:p>
          <a:p>
            <a:pPr marL="0" marR="0" lvl="0" indent="0" algn="l" rtl="0">
              <a:spcBef>
                <a:spcPts val="500"/>
              </a:spcBef>
              <a:spcAft>
                <a:spcPts val="0"/>
              </a:spcAft>
              <a:buNone/>
            </a:pPr>
            <a:r>
              <a:rPr lang="en" sz="700">
                <a:solidFill>
                  <a:srgbClr val="7F7F7F"/>
                </a:solidFill>
                <a:latin typeface="Calibri"/>
                <a:ea typeface="Calibri"/>
                <a:cs typeface="Calibri"/>
                <a:sym typeface="Calibri"/>
              </a:rPr>
              <a:t>This presentation is intended to be used only by the officials, authorized representatives and employees of Stellapps Technologies Private Limited (“Stellapps”). No copy or content(s) of this presentation shall be used, copied, reproduced, captured or imitated except with the prior permission of Stellapps. Stellapps retains all interests and rights including intellectual and proprietary interests which are or may be associated with this presentation, whether at present or in future. Stellapps makes no claims, promise or guarantee of any kind about the accuracy, completeness or adequacy of the content of this presentation and expressly disclaims any liability for errors and omission in such content, whether used with or without its permission.</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aphicFrame>
        <p:nvGraphicFramePr>
          <p:cNvPr id="390" name="Google Shape;390;p28"/>
          <p:cNvGraphicFramePr/>
          <p:nvPr/>
        </p:nvGraphicFramePr>
        <p:xfrm>
          <a:off x="166675" y="700088"/>
          <a:ext cx="3000000" cy="3000000"/>
        </p:xfrm>
        <a:graphic>
          <a:graphicData uri="http://schemas.openxmlformats.org/drawingml/2006/table">
            <a:tbl>
              <a:tblPr>
                <a:noFill/>
                <a:tableStyleId>{21C166CD-2CED-4208-BCC4-44AC48E72E8D}</a:tableStyleId>
              </a:tblPr>
              <a:tblGrid>
                <a:gridCol w="869425">
                  <a:extLst>
                    <a:ext uri="{9D8B030D-6E8A-4147-A177-3AD203B41FA5}">
                      <a16:colId xmlns:a16="http://schemas.microsoft.com/office/drawing/2014/main" val="20000"/>
                    </a:ext>
                  </a:extLst>
                </a:gridCol>
                <a:gridCol w="759375">
                  <a:extLst>
                    <a:ext uri="{9D8B030D-6E8A-4147-A177-3AD203B41FA5}">
                      <a16:colId xmlns:a16="http://schemas.microsoft.com/office/drawing/2014/main" val="20001"/>
                    </a:ext>
                  </a:extLst>
                </a:gridCol>
                <a:gridCol w="768550">
                  <a:extLst>
                    <a:ext uri="{9D8B030D-6E8A-4147-A177-3AD203B41FA5}">
                      <a16:colId xmlns:a16="http://schemas.microsoft.com/office/drawing/2014/main" val="20002"/>
                    </a:ext>
                  </a:extLst>
                </a:gridCol>
                <a:gridCol w="768550">
                  <a:extLst>
                    <a:ext uri="{9D8B030D-6E8A-4147-A177-3AD203B41FA5}">
                      <a16:colId xmlns:a16="http://schemas.microsoft.com/office/drawing/2014/main" val="20003"/>
                    </a:ext>
                  </a:extLst>
                </a:gridCol>
                <a:gridCol w="1297650">
                  <a:extLst>
                    <a:ext uri="{9D8B030D-6E8A-4147-A177-3AD203B41FA5}">
                      <a16:colId xmlns:a16="http://schemas.microsoft.com/office/drawing/2014/main" val="20004"/>
                    </a:ext>
                  </a:extLst>
                </a:gridCol>
                <a:gridCol w="869425">
                  <a:extLst>
                    <a:ext uri="{9D8B030D-6E8A-4147-A177-3AD203B41FA5}">
                      <a16:colId xmlns:a16="http://schemas.microsoft.com/office/drawing/2014/main" val="20005"/>
                    </a:ext>
                  </a:extLst>
                </a:gridCol>
                <a:gridCol w="869425">
                  <a:extLst>
                    <a:ext uri="{9D8B030D-6E8A-4147-A177-3AD203B41FA5}">
                      <a16:colId xmlns:a16="http://schemas.microsoft.com/office/drawing/2014/main" val="20006"/>
                    </a:ext>
                  </a:extLst>
                </a:gridCol>
                <a:gridCol w="869425">
                  <a:extLst>
                    <a:ext uri="{9D8B030D-6E8A-4147-A177-3AD203B41FA5}">
                      <a16:colId xmlns:a16="http://schemas.microsoft.com/office/drawing/2014/main" val="20007"/>
                    </a:ext>
                  </a:extLst>
                </a:gridCol>
                <a:gridCol w="869425">
                  <a:extLst>
                    <a:ext uri="{9D8B030D-6E8A-4147-A177-3AD203B41FA5}">
                      <a16:colId xmlns:a16="http://schemas.microsoft.com/office/drawing/2014/main" val="20008"/>
                    </a:ext>
                  </a:extLst>
                </a:gridCol>
                <a:gridCol w="869425">
                  <a:extLst>
                    <a:ext uri="{9D8B030D-6E8A-4147-A177-3AD203B41FA5}">
                      <a16:colId xmlns:a16="http://schemas.microsoft.com/office/drawing/2014/main" val="20009"/>
                    </a:ext>
                  </a:extLst>
                </a:gridCol>
              </a:tblGrid>
              <a:tr h="495300">
                <a:tc>
                  <a:txBody>
                    <a:bodyPr/>
                    <a:lstStyle/>
                    <a:p>
                      <a:pPr marL="0" lvl="0" indent="0" algn="l" rtl="0">
                        <a:lnSpc>
                          <a:spcPct val="115000"/>
                        </a:lnSpc>
                        <a:spcBef>
                          <a:spcPts val="0"/>
                        </a:spcBef>
                        <a:spcAft>
                          <a:spcPts val="0"/>
                        </a:spcAft>
                        <a:buNone/>
                      </a:pPr>
                      <a:r>
                        <a:rPr lang="en" sz="1000">
                          <a:latin typeface="Georgia"/>
                          <a:ea typeface="Georgia"/>
                          <a:cs typeface="Georgia"/>
                          <a:sym typeface="Georgia"/>
                        </a:rPr>
                        <a:t>List of attributes in the List</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r>
                        <a:rPr lang="en" sz="1000" b="1">
                          <a:latin typeface="Georgia"/>
                          <a:ea typeface="Georgia"/>
                          <a:cs typeface="Georgia"/>
                          <a:sym typeface="Georgia"/>
                        </a:rPr>
                        <a:t>Gateway ID</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Farm Name</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FW version</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Gateway status</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Gateway communication status</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Count of L1s connected in last 12 hrs</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Signal strength</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Battery Voltage</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Uptime</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extLst>
                  <a:ext uri="{0D108BD9-81ED-4DB2-BD59-A6C34878D82A}">
                    <a16:rowId xmlns:a16="http://schemas.microsoft.com/office/drawing/2014/main" val="10000"/>
                  </a:ext>
                </a:extLst>
              </a:tr>
              <a:tr h="1104900">
                <a:tc>
                  <a:txBody>
                    <a:bodyPr/>
                    <a:lstStyle/>
                    <a:p>
                      <a:pPr marL="0" lvl="0" indent="0" algn="l" rtl="0">
                        <a:spcBef>
                          <a:spcPts val="0"/>
                        </a:spcBef>
                        <a:spcAft>
                          <a:spcPts val="0"/>
                        </a:spcAft>
                        <a:buNone/>
                      </a:pPr>
                      <a:r>
                        <a:rPr lang="en" sz="1000">
                          <a:latin typeface="Georgia"/>
                          <a:ea typeface="Georgia"/>
                          <a:cs typeface="Georgia"/>
                          <a:sym typeface="Georgia"/>
                        </a:rPr>
                        <a:t>Options available</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-In Inventory,</a:t>
                      </a:r>
                      <a:endParaRPr sz="1000">
                        <a:solidFill>
                          <a:srgbClr val="222222"/>
                        </a:solidFill>
                        <a:latin typeface="Georgia"/>
                        <a:ea typeface="Georgia"/>
                        <a:cs typeface="Georgia"/>
                        <a:sym typeface="Georgia"/>
                      </a:endParaRPr>
                    </a:p>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-In Cluster,</a:t>
                      </a:r>
                      <a:endParaRPr sz="1000">
                        <a:solidFill>
                          <a:srgbClr val="222222"/>
                        </a:solidFill>
                        <a:latin typeface="Georgia"/>
                        <a:ea typeface="Georgia"/>
                        <a:cs typeface="Georgia"/>
                        <a:sym typeface="Georgia"/>
                      </a:endParaRPr>
                    </a:p>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-Available with FE as spare,</a:t>
                      </a:r>
                      <a:endParaRPr sz="1000">
                        <a:solidFill>
                          <a:srgbClr val="222222"/>
                        </a:solidFill>
                        <a:latin typeface="Georgia"/>
                        <a:ea typeface="Georgia"/>
                        <a:cs typeface="Georgia"/>
                        <a:sym typeface="Georgia"/>
                      </a:endParaRPr>
                    </a:p>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-Deployed in Field,</a:t>
                      </a:r>
                      <a:endParaRPr sz="1000">
                        <a:solidFill>
                          <a:srgbClr val="222222"/>
                        </a:solidFill>
                        <a:latin typeface="Georgia"/>
                        <a:ea typeface="Georgia"/>
                        <a:cs typeface="Georgia"/>
                        <a:sym typeface="Georgia"/>
                      </a:endParaRPr>
                    </a:p>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-For Service,</a:t>
                      </a:r>
                      <a:endParaRPr sz="1000">
                        <a:solidFill>
                          <a:srgbClr val="222222"/>
                        </a:solidFill>
                        <a:latin typeface="Georgia"/>
                        <a:ea typeface="Georgia"/>
                        <a:cs typeface="Georgia"/>
                        <a:sym typeface="Georgia"/>
                      </a:endParaRPr>
                    </a:p>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-Discarded.</a:t>
                      </a:r>
                      <a:endParaRPr sz="1000">
                        <a:solidFill>
                          <a:srgbClr val="222222"/>
                        </a:solidFill>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Georgia"/>
                          <a:ea typeface="Georgia"/>
                          <a:cs typeface="Georgia"/>
                          <a:sym typeface="Georgia"/>
                        </a:rPr>
                        <a:t>-Live</a:t>
                      </a:r>
                      <a:endParaRPr sz="1000">
                        <a:latin typeface="Georgia"/>
                        <a:ea typeface="Georgia"/>
                        <a:cs typeface="Georgia"/>
                        <a:sym typeface="Georgia"/>
                      </a:endParaRPr>
                    </a:p>
                    <a:p>
                      <a:pPr marL="0" lvl="0" indent="0" algn="l" rtl="0">
                        <a:lnSpc>
                          <a:spcPct val="115000"/>
                        </a:lnSpc>
                        <a:spcBef>
                          <a:spcPts val="0"/>
                        </a:spcBef>
                        <a:spcAft>
                          <a:spcPts val="0"/>
                        </a:spcAft>
                        <a:buNone/>
                      </a:pPr>
                      <a:r>
                        <a:rPr lang="en" sz="1000">
                          <a:latin typeface="Georgia"/>
                          <a:ea typeface="Georgia"/>
                          <a:cs typeface="Georgia"/>
                          <a:sym typeface="Georgia"/>
                        </a:rPr>
                        <a:t>-Not Live/ Awaiting Data</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1714500">
                <a:tc>
                  <a:txBody>
                    <a:bodyPr/>
                    <a:lstStyle/>
                    <a:p>
                      <a:pPr marL="0" lvl="0" indent="0" algn="l" rtl="0">
                        <a:spcBef>
                          <a:spcPts val="0"/>
                        </a:spcBef>
                        <a:spcAft>
                          <a:spcPts val="0"/>
                        </a:spcAft>
                        <a:buNone/>
                      </a:pPr>
                      <a:r>
                        <a:rPr lang="en" sz="1000">
                          <a:latin typeface="Georgia"/>
                          <a:ea typeface="Georgia"/>
                          <a:cs typeface="Georgia"/>
                          <a:sym typeface="Georgia"/>
                        </a:rPr>
                        <a:t>How the value is populated</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Associated Farm (makes sense only to ‘Deployed in field’)</a:t>
                      </a:r>
                      <a:endParaRPr sz="1000">
                        <a:latin typeface="Georgia"/>
                        <a:ea typeface="Georgia"/>
                        <a:cs typeface="Georgia"/>
                        <a:sym typeface="Georgia"/>
                      </a:endParaRPr>
                    </a:p>
                    <a:p>
                      <a:pPr marL="0" lvl="0" indent="0" algn="l" rtl="0">
                        <a:spcBef>
                          <a:spcPts val="0"/>
                        </a:spcBef>
                        <a:spcAft>
                          <a:spcPts val="0"/>
                        </a:spcAft>
                        <a:buNone/>
                      </a:pPr>
                      <a:r>
                        <a:rPr lang="en" sz="1000">
                          <a:latin typeface="Georgia"/>
                          <a:ea typeface="Georgia"/>
                          <a:cs typeface="Georgia"/>
                          <a:sym typeface="Georgia"/>
                        </a:rPr>
                        <a:t>On clicking should direct to Farm page</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Auto Populated</a:t>
                      </a:r>
                      <a:endParaRPr sz="1000">
                        <a:latin typeface="Georgia"/>
                        <a:ea typeface="Georgia"/>
                        <a:cs typeface="Georgia"/>
                        <a:sym typeface="Georgia"/>
                      </a:endParaRPr>
                    </a:p>
                    <a:p>
                      <a:pPr marL="0" lvl="0" indent="0" algn="l" rtl="0">
                        <a:spcBef>
                          <a:spcPts val="0"/>
                        </a:spcBef>
                        <a:spcAft>
                          <a:spcPts val="0"/>
                        </a:spcAft>
                        <a:buNone/>
                      </a:pPr>
                      <a:r>
                        <a:rPr lang="en" sz="1000">
                          <a:latin typeface="Georgia"/>
                          <a:ea typeface="Georgia"/>
                          <a:cs typeface="Georgia"/>
                          <a:sym typeface="Georgia"/>
                        </a:rPr>
                        <a:t>Updated every 12 hrs</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Populated from device repository or manual entry- TBD</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Auto Populated based on Logic</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Georgia"/>
                          <a:ea typeface="Georgia"/>
                          <a:cs typeface="Georgia"/>
                          <a:sym typeface="Georgia"/>
                        </a:rPr>
                        <a:t>Auto Populated (dc - number of devices connected)</a:t>
                      </a:r>
                      <a:endParaRPr sz="1000">
                        <a:latin typeface="Georgia"/>
                        <a:ea typeface="Georgia"/>
                        <a:cs typeface="Georgia"/>
                        <a:sym typeface="Georgia"/>
                      </a:endParaRPr>
                    </a:p>
                    <a:p>
                      <a:pPr marL="0" lvl="0" indent="0" algn="l" rtl="0">
                        <a:lnSpc>
                          <a:spcPct val="115000"/>
                        </a:lnSpc>
                        <a:spcBef>
                          <a:spcPts val="0"/>
                        </a:spcBef>
                        <a:spcAft>
                          <a:spcPts val="0"/>
                        </a:spcAft>
                        <a:buNone/>
                      </a:pPr>
                      <a:r>
                        <a:rPr lang="en" sz="1000">
                          <a:latin typeface="Georgia"/>
                          <a:ea typeface="Georgia"/>
                          <a:cs typeface="Georgia"/>
                          <a:sym typeface="Georgia"/>
                        </a:rPr>
                        <a:t>Updated every 12 hrs</a:t>
                      </a:r>
                      <a:endParaRPr sz="1000">
                        <a:latin typeface="Georgia"/>
                        <a:ea typeface="Georgia"/>
                        <a:cs typeface="Georgia"/>
                        <a:sym typeface="Georgia"/>
                      </a:endParaRPr>
                    </a:p>
                    <a:p>
                      <a:pPr marL="0" lvl="0" indent="0" algn="l" rtl="0">
                        <a:lnSpc>
                          <a:spcPct val="115000"/>
                        </a:lnSpc>
                        <a:spcBef>
                          <a:spcPts val="0"/>
                        </a:spcBef>
                        <a:spcAft>
                          <a:spcPts val="0"/>
                        </a:spcAft>
                        <a:buNone/>
                      </a:pPr>
                      <a:r>
                        <a:rPr lang="en" sz="1000">
                          <a:latin typeface="Georgia"/>
                          <a:ea typeface="Georgia"/>
                          <a:cs typeface="Georgia"/>
                          <a:sym typeface="Georgia"/>
                        </a:rPr>
                        <a:t>(di- uuid list)</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Georgia"/>
                          <a:ea typeface="Georgia"/>
                          <a:cs typeface="Georgia"/>
                          <a:sym typeface="Georgia"/>
                        </a:rPr>
                        <a:t>Auto Populated</a:t>
                      </a:r>
                      <a:endParaRPr sz="1000">
                        <a:latin typeface="Georgia"/>
                        <a:ea typeface="Georgia"/>
                        <a:cs typeface="Georgia"/>
                        <a:sym typeface="Georgia"/>
                      </a:endParaRPr>
                    </a:p>
                    <a:p>
                      <a:pPr marL="0" lvl="0" indent="0" algn="l" rtl="0">
                        <a:lnSpc>
                          <a:spcPct val="115000"/>
                        </a:lnSpc>
                        <a:spcBef>
                          <a:spcPts val="0"/>
                        </a:spcBef>
                        <a:spcAft>
                          <a:spcPts val="0"/>
                        </a:spcAft>
                        <a:buNone/>
                      </a:pPr>
                      <a:r>
                        <a:rPr lang="en" sz="1000">
                          <a:latin typeface="Georgia"/>
                          <a:ea typeface="Georgia"/>
                          <a:cs typeface="Georgia"/>
                          <a:sym typeface="Georgia"/>
                        </a:rPr>
                        <a:t>Updated every 12 hours</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Georgia"/>
                          <a:ea typeface="Georgia"/>
                          <a:cs typeface="Georgia"/>
                          <a:sym typeface="Georgia"/>
                        </a:rPr>
                        <a:t>Auto populated</a:t>
                      </a:r>
                      <a:endParaRPr sz="1000">
                        <a:latin typeface="Georgia"/>
                        <a:ea typeface="Georgia"/>
                        <a:cs typeface="Georgia"/>
                        <a:sym typeface="Georgia"/>
                      </a:endParaRPr>
                    </a:p>
                    <a:p>
                      <a:pPr marL="0" lvl="0" indent="0" algn="l" rtl="0">
                        <a:lnSpc>
                          <a:spcPct val="115000"/>
                        </a:lnSpc>
                        <a:spcBef>
                          <a:spcPts val="0"/>
                        </a:spcBef>
                        <a:spcAft>
                          <a:spcPts val="0"/>
                        </a:spcAft>
                        <a:buNone/>
                      </a:pPr>
                      <a:r>
                        <a:rPr lang="en" sz="1000">
                          <a:latin typeface="Georgia"/>
                          <a:ea typeface="Georgia"/>
                          <a:cs typeface="Georgia"/>
                          <a:sym typeface="Georgia"/>
                        </a:rPr>
                        <a:t>Updated every 12 hrs</a:t>
                      </a:r>
                      <a:endParaRPr sz="1000">
                        <a:latin typeface="Georgia"/>
                        <a:ea typeface="Georgia"/>
                        <a:cs typeface="Georgia"/>
                        <a:sym typeface="Georgia"/>
                      </a:endParaRPr>
                    </a:p>
                    <a:p>
                      <a:pPr marL="0" lvl="0" indent="0" algn="l" rtl="0">
                        <a:lnSpc>
                          <a:spcPct val="115000"/>
                        </a:lnSpc>
                        <a:spcBef>
                          <a:spcPts val="0"/>
                        </a:spcBef>
                        <a:spcAft>
                          <a:spcPts val="0"/>
                        </a:spcAft>
                        <a:buNone/>
                      </a:pPr>
                      <a:r>
                        <a:rPr lang="en" sz="1000">
                          <a:latin typeface="Georgia"/>
                          <a:ea typeface="Georgia"/>
                          <a:cs typeface="Georgia"/>
                          <a:sym typeface="Georgia"/>
                        </a:rPr>
                        <a:t>- Should get the list of L1 Sl no on clicking this</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Georgia"/>
                          <a:ea typeface="Georgia"/>
                          <a:cs typeface="Georgia"/>
                          <a:sym typeface="Georgia"/>
                        </a:rPr>
                        <a:t>Auto populated</a:t>
                      </a:r>
                      <a:endParaRPr sz="1000">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Georgia"/>
                          <a:ea typeface="Georgia"/>
                          <a:cs typeface="Georgia"/>
                          <a:sym typeface="Georgia"/>
                        </a:rPr>
                        <a:t>Updated every 12 hrs</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91" name="Google Shape;391;p28"/>
          <p:cNvSpPr txBox="1"/>
          <p:nvPr/>
        </p:nvSpPr>
        <p:spPr>
          <a:xfrm>
            <a:off x="166675" y="140650"/>
            <a:ext cx="5047200" cy="4002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List of Gateway - Sample Format</a:t>
            </a:r>
            <a:endParaRPr>
              <a:latin typeface="Calibri"/>
              <a:ea typeface="Calibri"/>
              <a:cs typeface="Calibri"/>
              <a:sym typeface="Calibri"/>
            </a:endParaRPr>
          </a:p>
        </p:txBody>
      </p:sp>
      <p:sp>
        <p:nvSpPr>
          <p:cNvPr id="392" name="Google Shape;392;p28"/>
          <p:cNvSpPr txBox="1"/>
          <p:nvPr/>
        </p:nvSpPr>
        <p:spPr>
          <a:xfrm>
            <a:off x="391800" y="4410150"/>
            <a:ext cx="829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Georgia"/>
                <a:ea typeface="Georgia"/>
                <a:cs typeface="Georgia"/>
                <a:sym typeface="Georgia"/>
              </a:rPr>
              <a:t>Filters - Gateway Status, Gateway Communication Status,Signal Strength, Uptime, Battery Voltage [ All </a:t>
            </a:r>
            <a:r>
              <a:rPr lang="en" sz="1100">
                <a:solidFill>
                  <a:schemeClr val="dk1"/>
                </a:solidFill>
                <a:latin typeface="Georgia"/>
                <a:ea typeface="Georgia"/>
                <a:cs typeface="Georgia"/>
                <a:sym typeface="Georgia"/>
              </a:rPr>
              <a:t>less than/ Greater than]</a:t>
            </a:r>
            <a:endParaRPr sz="1100">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p:nvPr/>
        </p:nvSpPr>
        <p:spPr>
          <a:xfrm>
            <a:off x="462100" y="140650"/>
            <a:ext cx="5916900" cy="4002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On clicking L3 serial number from the list user should navigate to this page</a:t>
            </a:r>
            <a:endParaRPr>
              <a:latin typeface="Calibri"/>
              <a:ea typeface="Calibri"/>
              <a:cs typeface="Calibri"/>
              <a:sym typeface="Calibri"/>
            </a:endParaRPr>
          </a:p>
        </p:txBody>
      </p:sp>
      <p:pic>
        <p:nvPicPr>
          <p:cNvPr id="398" name="Google Shape;398;p29"/>
          <p:cNvPicPr preferRelativeResize="0"/>
          <p:nvPr/>
        </p:nvPicPr>
        <p:blipFill rotWithShape="1">
          <a:blip r:embed="rId3">
            <a:alphaModFix/>
          </a:blip>
          <a:srcRect l="22990" t="30617" r="20867" b="14452"/>
          <a:stretch/>
        </p:blipFill>
        <p:spPr>
          <a:xfrm>
            <a:off x="462100" y="540850"/>
            <a:ext cx="7755451" cy="40501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graphicFrame>
        <p:nvGraphicFramePr>
          <p:cNvPr id="403" name="Google Shape;403;p30"/>
          <p:cNvGraphicFramePr/>
          <p:nvPr/>
        </p:nvGraphicFramePr>
        <p:xfrm>
          <a:off x="471488" y="785250"/>
          <a:ext cx="3000000" cy="3000000"/>
        </p:xfrm>
        <a:graphic>
          <a:graphicData uri="http://schemas.openxmlformats.org/drawingml/2006/table">
            <a:tbl>
              <a:tblPr>
                <a:noFill/>
                <a:tableStyleId>{21C166CD-2CED-4208-BCC4-44AC48E72E8D}</a:tableStyleId>
              </a:tblPr>
              <a:tblGrid>
                <a:gridCol w="927000">
                  <a:extLst>
                    <a:ext uri="{9D8B030D-6E8A-4147-A177-3AD203B41FA5}">
                      <a16:colId xmlns:a16="http://schemas.microsoft.com/office/drawing/2014/main" val="20000"/>
                    </a:ext>
                  </a:extLst>
                </a:gridCol>
                <a:gridCol w="1123725">
                  <a:extLst>
                    <a:ext uri="{9D8B030D-6E8A-4147-A177-3AD203B41FA5}">
                      <a16:colId xmlns:a16="http://schemas.microsoft.com/office/drawing/2014/main" val="20001"/>
                    </a:ext>
                  </a:extLst>
                </a:gridCol>
                <a:gridCol w="1290225">
                  <a:extLst>
                    <a:ext uri="{9D8B030D-6E8A-4147-A177-3AD203B41FA5}">
                      <a16:colId xmlns:a16="http://schemas.microsoft.com/office/drawing/2014/main" val="20002"/>
                    </a:ext>
                  </a:extLst>
                </a:gridCol>
                <a:gridCol w="833100">
                  <a:extLst>
                    <a:ext uri="{9D8B030D-6E8A-4147-A177-3AD203B41FA5}">
                      <a16:colId xmlns:a16="http://schemas.microsoft.com/office/drawing/2014/main" val="20003"/>
                    </a:ext>
                  </a:extLst>
                </a:gridCol>
                <a:gridCol w="744800">
                  <a:extLst>
                    <a:ext uri="{9D8B030D-6E8A-4147-A177-3AD203B41FA5}">
                      <a16:colId xmlns:a16="http://schemas.microsoft.com/office/drawing/2014/main" val="20004"/>
                    </a:ext>
                  </a:extLst>
                </a:gridCol>
                <a:gridCol w="1071450">
                  <a:extLst>
                    <a:ext uri="{9D8B030D-6E8A-4147-A177-3AD203B41FA5}">
                      <a16:colId xmlns:a16="http://schemas.microsoft.com/office/drawing/2014/main" val="20005"/>
                    </a:ext>
                  </a:extLst>
                </a:gridCol>
                <a:gridCol w="1071450">
                  <a:extLst>
                    <a:ext uri="{9D8B030D-6E8A-4147-A177-3AD203B41FA5}">
                      <a16:colId xmlns:a16="http://schemas.microsoft.com/office/drawing/2014/main" val="20006"/>
                    </a:ext>
                  </a:extLst>
                </a:gridCol>
              </a:tblGrid>
              <a:tr h="495300">
                <a:tc>
                  <a:txBody>
                    <a:bodyPr/>
                    <a:lstStyle/>
                    <a:p>
                      <a:pPr marL="0" lvl="0" indent="0" algn="l" rtl="0">
                        <a:spcBef>
                          <a:spcPts val="0"/>
                        </a:spcBef>
                        <a:spcAft>
                          <a:spcPts val="0"/>
                        </a:spcAft>
                        <a:buNone/>
                      </a:pPr>
                      <a:r>
                        <a:rPr lang="en" sz="1000" b="1">
                          <a:latin typeface="Georgia"/>
                          <a:ea typeface="Georgia"/>
                          <a:cs typeface="Georgia"/>
                          <a:sym typeface="Georgia"/>
                        </a:rPr>
                        <a:t>Gateway UUID</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GPS Coordinate</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List of L1s connected in last 12 hrs</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Service provider</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Sim no</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Gateway Type</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PPPo ipv6</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extLst>
                  <a:ext uri="{0D108BD9-81ED-4DB2-BD59-A6C34878D82A}">
                    <a16:rowId xmlns:a16="http://schemas.microsoft.com/office/drawing/2014/main" val="10000"/>
                  </a:ext>
                </a:extLst>
              </a:tr>
              <a:tr h="800325">
                <a:tc>
                  <a:txBody>
                    <a:bodyPr/>
                    <a:lstStyle/>
                    <a:p>
                      <a:pPr marL="0" lvl="0" indent="0" algn="l" rtl="0">
                        <a:spcBef>
                          <a:spcPts val="0"/>
                        </a:spcBef>
                        <a:spcAft>
                          <a:spcPts val="0"/>
                        </a:spcAft>
                        <a:buNone/>
                      </a:pPr>
                      <a:r>
                        <a:rPr lang="en" sz="1000">
                          <a:latin typeface="Georgia"/>
                          <a:ea typeface="Georgia"/>
                          <a:cs typeface="Georgia"/>
                          <a:sym typeface="Georgia"/>
                        </a:rPr>
                        <a:t>Auto generated based on conversion logic</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Auto Populated</a:t>
                      </a:r>
                      <a:endParaRPr sz="1000">
                        <a:latin typeface="Georgia"/>
                        <a:ea typeface="Georgia"/>
                        <a:cs typeface="Georgia"/>
                        <a:sym typeface="Georgia"/>
                      </a:endParaRPr>
                    </a:p>
                    <a:p>
                      <a:pPr marL="0" lvl="0" indent="0" algn="l" rtl="0">
                        <a:spcBef>
                          <a:spcPts val="0"/>
                        </a:spcBef>
                        <a:spcAft>
                          <a:spcPts val="0"/>
                        </a:spcAft>
                        <a:buNone/>
                      </a:pPr>
                      <a:r>
                        <a:rPr lang="en" sz="1000">
                          <a:latin typeface="Georgia"/>
                          <a:ea typeface="Georgia"/>
                          <a:cs typeface="Georgia"/>
                          <a:sym typeface="Georgia"/>
                        </a:rPr>
                        <a:t>Updated every 12 hrs</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Auto populated</a:t>
                      </a:r>
                      <a:endParaRPr sz="1000">
                        <a:latin typeface="Georgia"/>
                        <a:ea typeface="Georgia"/>
                        <a:cs typeface="Georgia"/>
                        <a:sym typeface="Georgia"/>
                      </a:endParaRPr>
                    </a:p>
                    <a:p>
                      <a:pPr marL="0" lvl="0" indent="0" algn="l" rtl="0">
                        <a:spcBef>
                          <a:spcPts val="0"/>
                        </a:spcBef>
                        <a:spcAft>
                          <a:spcPts val="0"/>
                        </a:spcAft>
                        <a:buNone/>
                      </a:pPr>
                      <a:r>
                        <a:rPr lang="en" sz="1000">
                          <a:latin typeface="Georgia"/>
                          <a:ea typeface="Georgia"/>
                          <a:cs typeface="Georgia"/>
                          <a:sym typeface="Georgia"/>
                        </a:rPr>
                        <a:t>Di- uuid list</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Georgia"/>
                          <a:ea typeface="Georgia"/>
                          <a:cs typeface="Georgia"/>
                          <a:sym typeface="Georgia"/>
                        </a:rPr>
                        <a:t>Auto Populated</a:t>
                      </a:r>
                      <a:endParaRPr sz="1000">
                        <a:solidFill>
                          <a:schemeClr val="dk1"/>
                        </a:solidFill>
                        <a:latin typeface="Georgia"/>
                        <a:ea typeface="Georgia"/>
                        <a:cs typeface="Georgia"/>
                        <a:sym typeface="Georgia"/>
                      </a:endParaRPr>
                    </a:p>
                    <a:p>
                      <a:pPr marL="0" lvl="0" indent="0" algn="l" rtl="0">
                        <a:spcBef>
                          <a:spcPts val="0"/>
                        </a:spcBef>
                        <a:spcAft>
                          <a:spcPts val="0"/>
                        </a:spcAft>
                        <a:buNone/>
                      </a:pPr>
                      <a:r>
                        <a:rPr lang="en" sz="1000">
                          <a:solidFill>
                            <a:schemeClr val="dk1"/>
                          </a:solidFill>
                          <a:latin typeface="Georgia"/>
                          <a:ea typeface="Georgia"/>
                          <a:cs typeface="Georgia"/>
                          <a:sym typeface="Georgia"/>
                        </a:rPr>
                        <a:t>Updated every 12 hrs</a:t>
                      </a:r>
                      <a:endParaRPr sz="1000">
                        <a:solidFill>
                          <a:schemeClr val="dk1"/>
                        </a:solidFill>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Georgia"/>
                          <a:ea typeface="Georgia"/>
                          <a:cs typeface="Georgia"/>
                          <a:sym typeface="Georgia"/>
                        </a:rPr>
                        <a:t>Auto Populated</a:t>
                      </a:r>
                      <a:endParaRPr sz="1000">
                        <a:solidFill>
                          <a:schemeClr val="dk1"/>
                        </a:solidFill>
                        <a:latin typeface="Georgia"/>
                        <a:ea typeface="Georgia"/>
                        <a:cs typeface="Georgia"/>
                        <a:sym typeface="Georgia"/>
                      </a:endParaRPr>
                    </a:p>
                    <a:p>
                      <a:pPr marL="0" lvl="0" indent="0" algn="l" rtl="0">
                        <a:spcBef>
                          <a:spcPts val="0"/>
                        </a:spcBef>
                        <a:spcAft>
                          <a:spcPts val="0"/>
                        </a:spcAft>
                        <a:buNone/>
                      </a:pPr>
                      <a:r>
                        <a:rPr lang="en" sz="1000">
                          <a:solidFill>
                            <a:schemeClr val="dk1"/>
                          </a:solidFill>
                          <a:latin typeface="Georgia"/>
                          <a:ea typeface="Georgia"/>
                          <a:cs typeface="Georgia"/>
                          <a:sym typeface="Georgia"/>
                        </a:rPr>
                        <a:t>Updated every 12 hrs</a:t>
                      </a:r>
                      <a:endParaRPr sz="1000">
                        <a:solidFill>
                          <a:schemeClr val="dk1"/>
                        </a:solidFill>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highlight>
                            <a:srgbClr val="FFFFFF"/>
                          </a:highlight>
                          <a:latin typeface="Georgia"/>
                          <a:ea typeface="Georgia"/>
                          <a:cs typeface="Georgia"/>
                          <a:sym typeface="Georgia"/>
                        </a:rPr>
                        <a:t>Auto-populated from Gateway -farm association page/ device repository</a:t>
                      </a:r>
                      <a:endParaRPr sz="1000">
                        <a:solidFill>
                          <a:schemeClr val="dk1"/>
                        </a:solidFill>
                        <a:highlight>
                          <a:srgbClr val="FFFFFF"/>
                        </a:highlight>
                        <a:latin typeface="Georgia"/>
                        <a:ea typeface="Georgia"/>
                        <a:cs typeface="Georgia"/>
                        <a:sym typeface="Georgia"/>
                      </a:endParaRPr>
                    </a:p>
                    <a:p>
                      <a:pPr marL="0" lvl="0" indent="0" algn="l" rtl="0">
                        <a:spcBef>
                          <a:spcPts val="0"/>
                        </a:spcBef>
                        <a:spcAft>
                          <a:spcPts val="0"/>
                        </a:spcAft>
                        <a:buNone/>
                      </a:pPr>
                      <a:endParaRPr sz="1000">
                        <a:solidFill>
                          <a:schemeClr val="dk1"/>
                        </a:solidFill>
                        <a:highlight>
                          <a:srgbClr val="FFFFFF"/>
                        </a:highlight>
                        <a:latin typeface="Georgia"/>
                        <a:ea typeface="Georgia"/>
                        <a:cs typeface="Georgia"/>
                        <a:sym typeface="Georgia"/>
                      </a:endParaRPr>
                    </a:p>
                    <a:p>
                      <a:pPr marL="0" lvl="0" indent="0" algn="l" rtl="0">
                        <a:spcBef>
                          <a:spcPts val="0"/>
                        </a:spcBef>
                        <a:spcAft>
                          <a:spcPts val="0"/>
                        </a:spcAft>
                        <a:buNone/>
                      </a:pPr>
                      <a:r>
                        <a:rPr lang="en" sz="1000">
                          <a:solidFill>
                            <a:schemeClr val="dk1"/>
                          </a:solidFill>
                          <a:highlight>
                            <a:srgbClr val="FFFFFF"/>
                          </a:highlight>
                          <a:latin typeface="Georgia"/>
                          <a:ea typeface="Georgia"/>
                          <a:cs typeface="Georgia"/>
                          <a:sym typeface="Georgia"/>
                        </a:rPr>
                        <a:t>-AM - L3 - V1 Pipe</a:t>
                      </a:r>
                      <a:endParaRPr sz="1000">
                        <a:solidFill>
                          <a:schemeClr val="dk1"/>
                        </a:solidFill>
                        <a:highlight>
                          <a:srgbClr val="FFFFFF"/>
                        </a:highlight>
                        <a:latin typeface="Georgia"/>
                        <a:ea typeface="Georgia"/>
                        <a:cs typeface="Georgia"/>
                        <a:sym typeface="Georgia"/>
                      </a:endParaRPr>
                    </a:p>
                    <a:p>
                      <a:pPr marL="0" lvl="0" indent="0" algn="l" rtl="0">
                        <a:spcBef>
                          <a:spcPts val="0"/>
                        </a:spcBef>
                        <a:spcAft>
                          <a:spcPts val="0"/>
                        </a:spcAft>
                        <a:buNone/>
                      </a:pPr>
                      <a:r>
                        <a:rPr lang="en" sz="1000">
                          <a:solidFill>
                            <a:schemeClr val="dk1"/>
                          </a:solidFill>
                          <a:highlight>
                            <a:srgbClr val="FFFFFF"/>
                          </a:highlight>
                          <a:latin typeface="Georgia"/>
                          <a:ea typeface="Georgia"/>
                          <a:cs typeface="Georgia"/>
                          <a:sym typeface="Georgia"/>
                        </a:rPr>
                        <a:t>-AM - Mobile L3</a:t>
                      </a:r>
                      <a:endParaRPr sz="1000">
                        <a:solidFill>
                          <a:schemeClr val="dk1"/>
                        </a:solidFill>
                        <a:highlight>
                          <a:srgbClr val="FFFFFF"/>
                        </a:highlight>
                        <a:latin typeface="Georgia"/>
                        <a:ea typeface="Georgia"/>
                        <a:cs typeface="Georgia"/>
                        <a:sym typeface="Georgia"/>
                      </a:endParaRPr>
                    </a:p>
                    <a:p>
                      <a:pPr marL="0" lvl="0" indent="0" algn="l" rtl="0">
                        <a:spcBef>
                          <a:spcPts val="0"/>
                        </a:spcBef>
                        <a:spcAft>
                          <a:spcPts val="0"/>
                        </a:spcAft>
                        <a:buNone/>
                      </a:pPr>
                      <a:r>
                        <a:rPr lang="en" sz="1000">
                          <a:solidFill>
                            <a:schemeClr val="dk1"/>
                          </a:solidFill>
                          <a:highlight>
                            <a:srgbClr val="FFFFFF"/>
                          </a:highlight>
                          <a:latin typeface="Georgia"/>
                          <a:ea typeface="Georgia"/>
                          <a:cs typeface="Georgia"/>
                          <a:sym typeface="Georgia"/>
                        </a:rPr>
                        <a:t>-AM 4G L3 V1 Box</a:t>
                      </a:r>
                      <a:endParaRPr sz="1000">
                        <a:solidFill>
                          <a:schemeClr val="dk1"/>
                        </a:solidFill>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Georgia"/>
                          <a:ea typeface="Georgia"/>
                          <a:cs typeface="Georgia"/>
                          <a:sym typeface="Georgia"/>
                        </a:rPr>
                        <a:t>Auto Populated</a:t>
                      </a:r>
                      <a:endParaRPr sz="1000">
                        <a:solidFill>
                          <a:schemeClr val="dk1"/>
                        </a:solidFill>
                        <a:latin typeface="Georgia"/>
                        <a:ea typeface="Georgia"/>
                        <a:cs typeface="Georgia"/>
                        <a:sym typeface="Georgia"/>
                      </a:endParaRPr>
                    </a:p>
                    <a:p>
                      <a:pPr marL="0" lvl="0" indent="0" algn="l" rtl="0">
                        <a:spcBef>
                          <a:spcPts val="0"/>
                        </a:spcBef>
                        <a:spcAft>
                          <a:spcPts val="0"/>
                        </a:spcAft>
                        <a:buNone/>
                      </a:pPr>
                      <a:r>
                        <a:rPr lang="en" sz="1000">
                          <a:solidFill>
                            <a:schemeClr val="dk1"/>
                          </a:solidFill>
                          <a:latin typeface="Georgia"/>
                          <a:ea typeface="Georgia"/>
                          <a:cs typeface="Georgia"/>
                          <a:sym typeface="Georgia"/>
                        </a:rPr>
                        <a:t>Updated every 12 hrs</a:t>
                      </a:r>
                      <a:endParaRPr sz="1000">
                        <a:solidFill>
                          <a:schemeClr val="dk1"/>
                        </a:solidFill>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04" name="Google Shape;404;p30"/>
          <p:cNvSpPr txBox="1"/>
          <p:nvPr/>
        </p:nvSpPr>
        <p:spPr>
          <a:xfrm>
            <a:off x="567025" y="3252225"/>
            <a:ext cx="5786400" cy="14775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eorgia"/>
                <a:ea typeface="Georgia"/>
                <a:cs typeface="Georgia"/>
                <a:sym typeface="Georgia"/>
              </a:rPr>
              <a:t>Graph with Day wise L3 Live or Not Live Status</a:t>
            </a:r>
            <a:endParaRPr sz="1200">
              <a:latin typeface="Georgia"/>
              <a:ea typeface="Georgia"/>
              <a:cs typeface="Georgia"/>
              <a:sym typeface="Georgia"/>
            </a:endParaRPr>
          </a:p>
          <a:p>
            <a:pPr marL="0" lvl="0" indent="0" algn="l" rtl="0">
              <a:spcBef>
                <a:spcPts val="0"/>
              </a:spcBef>
              <a:spcAft>
                <a:spcPts val="0"/>
              </a:spcAft>
              <a:buNone/>
            </a:pPr>
            <a:endParaRPr sz="1200">
              <a:latin typeface="Georgia"/>
              <a:ea typeface="Georgia"/>
              <a:cs typeface="Georgia"/>
              <a:sym typeface="Georgia"/>
            </a:endParaRPr>
          </a:p>
          <a:p>
            <a:pPr marL="0" lvl="0" indent="0" algn="l" rtl="0">
              <a:spcBef>
                <a:spcPts val="0"/>
              </a:spcBef>
              <a:spcAft>
                <a:spcPts val="0"/>
              </a:spcAft>
              <a:buNone/>
            </a:pPr>
            <a:r>
              <a:rPr lang="en" sz="1200">
                <a:latin typeface="Georgia"/>
                <a:ea typeface="Georgia"/>
                <a:cs typeface="Georgia"/>
                <a:sym typeface="Georgia"/>
              </a:rPr>
              <a:t>Use:- From Support/ Field perspective :- Good visual representation to understand the status of device.</a:t>
            </a:r>
            <a:endParaRPr sz="1200">
              <a:latin typeface="Georgia"/>
              <a:ea typeface="Georgia"/>
              <a:cs typeface="Georgia"/>
              <a:sym typeface="Georgia"/>
            </a:endParaRPr>
          </a:p>
          <a:p>
            <a:pPr marL="0" lvl="0" indent="0" algn="l" rtl="0">
              <a:spcBef>
                <a:spcPts val="0"/>
              </a:spcBef>
              <a:spcAft>
                <a:spcPts val="0"/>
              </a:spcAft>
              <a:buNone/>
            </a:pPr>
            <a:r>
              <a:rPr lang="en" sz="1200">
                <a:latin typeface="Georgia"/>
                <a:ea typeface="Georgia"/>
                <a:cs typeface="Georgia"/>
                <a:sym typeface="Georgia"/>
              </a:rPr>
              <a:t>By default  should be present for past 7 days.</a:t>
            </a:r>
            <a:endParaRPr sz="1200">
              <a:latin typeface="Georgia"/>
              <a:ea typeface="Georgia"/>
              <a:cs typeface="Georgia"/>
              <a:sym typeface="Georgia"/>
            </a:endParaRPr>
          </a:p>
          <a:p>
            <a:pPr marL="0" lvl="0" indent="0" algn="l" rtl="0">
              <a:spcBef>
                <a:spcPts val="0"/>
              </a:spcBef>
              <a:spcAft>
                <a:spcPts val="0"/>
              </a:spcAft>
              <a:buNone/>
            </a:pPr>
            <a:r>
              <a:rPr lang="en" sz="1200">
                <a:latin typeface="Georgia"/>
                <a:ea typeface="Georgia"/>
                <a:cs typeface="Georgia"/>
                <a:sym typeface="Georgia"/>
              </a:rPr>
              <a:t>User should be able to give a range of date as well.</a:t>
            </a:r>
            <a:endParaRPr sz="1200">
              <a:latin typeface="Georgia"/>
              <a:ea typeface="Georgia"/>
              <a:cs typeface="Georgia"/>
              <a:sym typeface="Georgia"/>
            </a:endParaRPr>
          </a:p>
          <a:p>
            <a:pPr marL="0" lvl="0" indent="0" algn="l" rtl="0">
              <a:spcBef>
                <a:spcPts val="0"/>
              </a:spcBef>
              <a:spcAft>
                <a:spcPts val="0"/>
              </a:spcAft>
              <a:buNone/>
            </a:pPr>
            <a:endParaRPr sz="1200">
              <a:latin typeface="Georgia"/>
              <a:ea typeface="Georgia"/>
              <a:cs typeface="Georgia"/>
              <a:sym typeface="Georgia"/>
            </a:endParaRPr>
          </a:p>
        </p:txBody>
      </p:sp>
      <p:sp>
        <p:nvSpPr>
          <p:cNvPr id="405" name="Google Shape;405;p30"/>
          <p:cNvSpPr txBox="1"/>
          <p:nvPr/>
        </p:nvSpPr>
        <p:spPr>
          <a:xfrm>
            <a:off x="462100" y="140650"/>
            <a:ext cx="7308900" cy="3387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Georgia"/>
                <a:ea typeface="Georgia"/>
                <a:cs typeface="Georgia"/>
                <a:sym typeface="Georgia"/>
              </a:rPr>
              <a:t>Additional List of attributes present only in particular L3 Details page - How that is populated</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1"/>
          <p:cNvSpPr txBox="1">
            <a:spLocks noGrp="1"/>
          </p:cNvSpPr>
          <p:nvPr>
            <p:ph type="title"/>
          </p:nvPr>
        </p:nvSpPr>
        <p:spPr>
          <a:xfrm>
            <a:off x="116507" y="102394"/>
            <a:ext cx="7886700" cy="348900"/>
          </a:xfrm>
          <a:prstGeom prst="rect">
            <a:avLst/>
          </a:prstGeom>
          <a:solidFill>
            <a:schemeClr val="dk1"/>
          </a:solid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800"/>
              <a:buFont typeface="Calibri"/>
              <a:buNone/>
            </a:pPr>
            <a:r>
              <a:rPr lang="en" sz="1800">
                <a:solidFill>
                  <a:schemeClr val="lt1"/>
                </a:solidFill>
              </a:rPr>
              <a:t>2. </a:t>
            </a:r>
            <a:r>
              <a:rPr lang="en" sz="1800">
                <a:solidFill>
                  <a:schemeClr val="lt1"/>
                </a:solidFill>
                <a:latin typeface="Calibri"/>
                <a:ea typeface="Calibri"/>
                <a:cs typeface="Calibri"/>
                <a:sym typeface="Calibri"/>
              </a:rPr>
              <a:t>[</a:t>
            </a:r>
            <a:r>
              <a:rPr lang="en" sz="1800">
                <a:solidFill>
                  <a:schemeClr val="lt1"/>
                </a:solidFill>
              </a:rPr>
              <a:t>Generic</a:t>
            </a:r>
            <a:r>
              <a:rPr lang="en" sz="1800">
                <a:solidFill>
                  <a:schemeClr val="lt1"/>
                </a:solidFill>
                <a:latin typeface="Calibri"/>
                <a:ea typeface="Calibri"/>
                <a:cs typeface="Calibri"/>
                <a:sym typeface="Calibri"/>
              </a:rPr>
              <a:t>] [</a:t>
            </a:r>
            <a:r>
              <a:rPr lang="en" sz="1800">
                <a:solidFill>
                  <a:schemeClr val="lt1"/>
                </a:solidFill>
              </a:rPr>
              <a:t>ActiSens Portal</a:t>
            </a:r>
            <a:r>
              <a:rPr lang="en" sz="1800">
                <a:solidFill>
                  <a:schemeClr val="lt1"/>
                </a:solidFill>
                <a:latin typeface="Calibri"/>
                <a:ea typeface="Calibri"/>
                <a:cs typeface="Calibri"/>
                <a:sym typeface="Calibri"/>
              </a:rPr>
              <a:t>] </a:t>
            </a:r>
            <a:r>
              <a:rPr lang="en" sz="1800">
                <a:solidFill>
                  <a:schemeClr val="lt1"/>
                </a:solidFill>
              </a:rPr>
              <a:t>List of Activity meters (L1) - user story</a:t>
            </a:r>
            <a:r>
              <a:rPr lang="e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
        <p:nvSpPr>
          <p:cNvPr id="411" name="Google Shape;411;p31"/>
          <p:cNvSpPr txBox="1">
            <a:spLocks noGrp="1"/>
          </p:cNvSpPr>
          <p:nvPr>
            <p:ph type="ftr" idx="11"/>
          </p:nvPr>
        </p:nvSpPr>
        <p:spPr>
          <a:xfrm>
            <a:off x="5110843" y="4767263"/>
            <a:ext cx="30861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r>
              <a:rPr lang="en" sz="1100"/>
              <a:t>www.stellapps.com</a:t>
            </a:r>
            <a:endParaRPr sz="1100"/>
          </a:p>
        </p:txBody>
      </p:sp>
      <p:sp>
        <p:nvSpPr>
          <p:cNvPr id="412" name="Google Shape;412;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6</a:t>
            </a:fld>
            <a:endParaRPr sz="1100"/>
          </a:p>
        </p:txBody>
      </p:sp>
      <p:graphicFrame>
        <p:nvGraphicFramePr>
          <p:cNvPr id="413" name="Google Shape;413;p31"/>
          <p:cNvGraphicFramePr/>
          <p:nvPr/>
        </p:nvGraphicFramePr>
        <p:xfrm>
          <a:off x="305269" y="800928"/>
          <a:ext cx="3000000" cy="3000000"/>
        </p:xfrm>
        <a:graphic>
          <a:graphicData uri="http://schemas.openxmlformats.org/drawingml/2006/table">
            <a:tbl>
              <a:tblPr firstRow="1" firstCol="1" bandRow="1">
                <a:noFill/>
                <a:tableStyleId>{A5A6BF09-D57E-4695-B46A-47DBCA0ADEB7}</a:tableStyleId>
              </a:tblPr>
              <a:tblGrid>
                <a:gridCol w="1756250">
                  <a:extLst>
                    <a:ext uri="{9D8B030D-6E8A-4147-A177-3AD203B41FA5}">
                      <a16:colId xmlns:a16="http://schemas.microsoft.com/office/drawing/2014/main" val="20000"/>
                    </a:ext>
                  </a:extLst>
                </a:gridCol>
                <a:gridCol w="6744950">
                  <a:extLst>
                    <a:ext uri="{9D8B030D-6E8A-4147-A177-3AD203B41FA5}">
                      <a16:colId xmlns:a16="http://schemas.microsoft.com/office/drawing/2014/main" val="20001"/>
                    </a:ext>
                  </a:extLst>
                </a:gridCol>
              </a:tblGrid>
              <a:tr h="46012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Support User</a:t>
                      </a:r>
                      <a:endParaRPr/>
                    </a:p>
                  </a:txBody>
                  <a:tcPr marL="51425" marR="51425" marT="7150" marB="0"/>
                </a:tc>
                <a:extLst>
                  <a:ext uri="{0D108BD9-81ED-4DB2-BD59-A6C34878D82A}">
                    <a16:rowId xmlns:a16="http://schemas.microsoft.com/office/drawing/2014/main" val="10000"/>
                  </a:ext>
                </a:extLst>
              </a:tr>
              <a:tr h="608375">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User Story</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0" lvl="0" indent="0" algn="l" rtl="0">
                        <a:spcBef>
                          <a:spcPts val="0"/>
                        </a:spcBef>
                        <a:spcAft>
                          <a:spcPts val="0"/>
                        </a:spcAft>
                        <a:buNone/>
                      </a:pPr>
                      <a:r>
                        <a:rPr lang="en"/>
                        <a:t>The user wants to see the details of L1 (Activity meter) associated with Actisen.</a:t>
                      </a:r>
                      <a:endParaRPr/>
                    </a:p>
                  </a:txBody>
                  <a:tcPr marL="51425" marR="51425" marT="7150" marB="0"/>
                </a:tc>
                <a:extLst>
                  <a:ext uri="{0D108BD9-81ED-4DB2-BD59-A6C34878D82A}">
                    <a16:rowId xmlns:a16="http://schemas.microsoft.com/office/drawing/2014/main" val="10001"/>
                  </a:ext>
                </a:extLst>
              </a:tr>
              <a:tr h="793900">
                <a:tc>
                  <a:txBody>
                    <a:bodyPr/>
                    <a:lstStyle/>
                    <a:p>
                      <a:pPr marL="0" marR="0" lvl="0" indent="0" algn="l" rtl="0">
                        <a:lnSpc>
                          <a:spcPct val="107000"/>
                        </a:lnSpc>
                        <a:spcBef>
                          <a:spcPts val="0"/>
                        </a:spcBef>
                        <a:spcAft>
                          <a:spcPts val="0"/>
                        </a:spcAft>
                        <a:buNone/>
                      </a:pPr>
                      <a:r>
                        <a:rPr lang="en" sz="1100" u="none" strike="noStrike" cap="none">
                          <a:latin typeface="Times New Roman"/>
                          <a:ea typeface="Times New Roman"/>
                          <a:cs typeface="Times New Roman"/>
                          <a:sym typeface="Times New Roman"/>
                        </a:rPr>
                        <a:t>Acceptance criteria</a:t>
                      </a:r>
                      <a:endParaRPr sz="1100" u="none" strike="noStrike" cap="none">
                        <a:latin typeface="Times New Roman"/>
                        <a:ea typeface="Times New Roman"/>
                        <a:cs typeface="Times New Roman"/>
                        <a:sym typeface="Times New Roman"/>
                      </a:endParaRPr>
                    </a:p>
                  </a:txBody>
                  <a:tcPr marL="51425" marR="51425" marT="7150" marB="0"/>
                </a:tc>
                <a:tc>
                  <a:txBody>
                    <a:bodyPr/>
                    <a:lstStyle/>
                    <a:p>
                      <a:pPr marL="457200" lvl="0" indent="-317500" algn="l" rtl="0">
                        <a:spcBef>
                          <a:spcPts val="0"/>
                        </a:spcBef>
                        <a:spcAft>
                          <a:spcPts val="0"/>
                        </a:spcAft>
                        <a:buSzPts val="1400"/>
                        <a:buAutoNum type="arabicPeriod"/>
                      </a:pPr>
                      <a:r>
                        <a:rPr lang="en"/>
                        <a:t>The user should be able to navigate to Activity meter and see List of Activity meter</a:t>
                      </a:r>
                      <a:endParaRPr/>
                    </a:p>
                    <a:p>
                      <a:pPr marL="457200" lvl="0" indent="-317500" algn="l" rtl="0">
                        <a:spcBef>
                          <a:spcPts val="0"/>
                        </a:spcBef>
                        <a:spcAft>
                          <a:spcPts val="0"/>
                        </a:spcAft>
                        <a:buSzPts val="1400"/>
                        <a:buAutoNum type="arabicPeriod"/>
                      </a:pPr>
                      <a:r>
                        <a:rPr lang="en"/>
                        <a:t>The user should be able to List of all L1s related to actisens as given in next slide. There should be a toggle switch to view only ‘Is deployed’ actisens.</a:t>
                      </a:r>
                      <a:endParaRPr/>
                    </a:p>
                    <a:p>
                      <a:pPr marL="457200" lvl="0" indent="-317500" algn="l" rtl="0">
                        <a:spcBef>
                          <a:spcPts val="0"/>
                        </a:spcBef>
                        <a:spcAft>
                          <a:spcPts val="0"/>
                        </a:spcAft>
                        <a:buSzPts val="1400"/>
                        <a:buAutoNum type="arabicPeriod"/>
                      </a:pPr>
                      <a:r>
                        <a:rPr lang="en"/>
                        <a:t>The user should be able to click on any L1 and should be navigated to L1 details page which have more details about the L1.</a:t>
                      </a:r>
                      <a:endParaRPr/>
                    </a:p>
                    <a:p>
                      <a:pPr marL="457200" lvl="0" indent="-317500" algn="l" rtl="0">
                        <a:spcBef>
                          <a:spcPts val="0"/>
                        </a:spcBef>
                        <a:spcAft>
                          <a:spcPts val="0"/>
                        </a:spcAft>
                        <a:buSzPts val="1400"/>
                        <a:buAutoNum type="arabicPeriod"/>
                      </a:pPr>
                      <a:r>
                        <a:rPr lang="en"/>
                        <a:t>There should be a provision to filter based on various attributes ( mentioned in next slide)</a:t>
                      </a:r>
                      <a:endParaRPr/>
                    </a:p>
                    <a:p>
                      <a:pPr marL="457200" lvl="0" indent="-317500" algn="l" rtl="0">
                        <a:spcBef>
                          <a:spcPts val="0"/>
                        </a:spcBef>
                        <a:spcAft>
                          <a:spcPts val="0"/>
                        </a:spcAft>
                        <a:buSzPts val="1400"/>
                        <a:buAutoNum type="arabicPeriod"/>
                      </a:pPr>
                      <a:r>
                        <a:rPr lang="en"/>
                        <a:t>Graph showing Date in X axis and Live or Not Live in Y axis should be present.</a:t>
                      </a:r>
                      <a:endParaRPr/>
                    </a:p>
                    <a:p>
                      <a:pPr marL="457200" lvl="0" indent="-317500" algn="l" rtl="0">
                        <a:spcBef>
                          <a:spcPts val="0"/>
                        </a:spcBef>
                        <a:spcAft>
                          <a:spcPts val="0"/>
                        </a:spcAft>
                        <a:buSzPts val="1400"/>
                        <a:buAutoNum type="arabicPeriod"/>
                      </a:pPr>
                      <a:r>
                        <a:rPr lang="en"/>
                        <a:t>The report format and column definitions are given in the next slide. </a:t>
                      </a:r>
                      <a:endParaRPr/>
                    </a:p>
                    <a:p>
                      <a:pPr marL="457200" lvl="0" indent="-317500" algn="l" rtl="0">
                        <a:spcBef>
                          <a:spcPts val="0"/>
                        </a:spcBef>
                        <a:spcAft>
                          <a:spcPts val="0"/>
                        </a:spcAft>
                        <a:buSzPts val="1400"/>
                        <a:buAutoNum type="arabicPeriod"/>
                      </a:pPr>
                      <a:r>
                        <a:rPr lang="en"/>
                        <a:t>The report should be downloadable in CSV, Excel and PDF formats. </a:t>
                      </a:r>
                      <a:endParaRPr/>
                    </a:p>
                  </a:txBody>
                  <a:tcPr marL="51425" marR="51425" marT="7150" marB="0"/>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aphicFrame>
        <p:nvGraphicFramePr>
          <p:cNvPr id="418" name="Google Shape;418;p32"/>
          <p:cNvGraphicFramePr/>
          <p:nvPr/>
        </p:nvGraphicFramePr>
        <p:xfrm>
          <a:off x="264213" y="639788"/>
          <a:ext cx="3000000" cy="3000000"/>
        </p:xfrm>
        <a:graphic>
          <a:graphicData uri="http://schemas.openxmlformats.org/drawingml/2006/table">
            <a:tbl>
              <a:tblPr>
                <a:noFill/>
                <a:tableStyleId>{21C166CD-2CED-4208-BCC4-44AC48E72E8D}</a:tableStyleId>
              </a:tblPr>
              <a:tblGrid>
                <a:gridCol w="790850">
                  <a:extLst>
                    <a:ext uri="{9D8B030D-6E8A-4147-A177-3AD203B41FA5}">
                      <a16:colId xmlns:a16="http://schemas.microsoft.com/office/drawing/2014/main" val="20000"/>
                    </a:ext>
                  </a:extLst>
                </a:gridCol>
                <a:gridCol w="755800">
                  <a:extLst>
                    <a:ext uri="{9D8B030D-6E8A-4147-A177-3AD203B41FA5}">
                      <a16:colId xmlns:a16="http://schemas.microsoft.com/office/drawing/2014/main" val="20001"/>
                    </a:ext>
                  </a:extLst>
                </a:gridCol>
                <a:gridCol w="768800">
                  <a:extLst>
                    <a:ext uri="{9D8B030D-6E8A-4147-A177-3AD203B41FA5}">
                      <a16:colId xmlns:a16="http://schemas.microsoft.com/office/drawing/2014/main" val="20002"/>
                    </a:ext>
                  </a:extLst>
                </a:gridCol>
                <a:gridCol w="957775">
                  <a:extLst>
                    <a:ext uri="{9D8B030D-6E8A-4147-A177-3AD203B41FA5}">
                      <a16:colId xmlns:a16="http://schemas.microsoft.com/office/drawing/2014/main" val="20003"/>
                    </a:ext>
                  </a:extLst>
                </a:gridCol>
                <a:gridCol w="628775">
                  <a:extLst>
                    <a:ext uri="{9D8B030D-6E8A-4147-A177-3AD203B41FA5}">
                      <a16:colId xmlns:a16="http://schemas.microsoft.com/office/drawing/2014/main" val="20004"/>
                    </a:ext>
                  </a:extLst>
                </a:gridCol>
                <a:gridCol w="1140150">
                  <a:extLst>
                    <a:ext uri="{9D8B030D-6E8A-4147-A177-3AD203B41FA5}">
                      <a16:colId xmlns:a16="http://schemas.microsoft.com/office/drawing/2014/main" val="20005"/>
                    </a:ext>
                  </a:extLst>
                </a:gridCol>
                <a:gridCol w="730550">
                  <a:extLst>
                    <a:ext uri="{9D8B030D-6E8A-4147-A177-3AD203B41FA5}">
                      <a16:colId xmlns:a16="http://schemas.microsoft.com/office/drawing/2014/main" val="20006"/>
                    </a:ext>
                  </a:extLst>
                </a:gridCol>
                <a:gridCol w="610050">
                  <a:extLst>
                    <a:ext uri="{9D8B030D-6E8A-4147-A177-3AD203B41FA5}">
                      <a16:colId xmlns:a16="http://schemas.microsoft.com/office/drawing/2014/main" val="20007"/>
                    </a:ext>
                  </a:extLst>
                </a:gridCol>
                <a:gridCol w="891275">
                  <a:extLst>
                    <a:ext uri="{9D8B030D-6E8A-4147-A177-3AD203B41FA5}">
                      <a16:colId xmlns:a16="http://schemas.microsoft.com/office/drawing/2014/main" val="20008"/>
                    </a:ext>
                  </a:extLst>
                </a:gridCol>
                <a:gridCol w="600000">
                  <a:extLst>
                    <a:ext uri="{9D8B030D-6E8A-4147-A177-3AD203B41FA5}">
                      <a16:colId xmlns:a16="http://schemas.microsoft.com/office/drawing/2014/main" val="20009"/>
                    </a:ext>
                  </a:extLst>
                </a:gridCol>
                <a:gridCol w="831025">
                  <a:extLst>
                    <a:ext uri="{9D8B030D-6E8A-4147-A177-3AD203B41FA5}">
                      <a16:colId xmlns:a16="http://schemas.microsoft.com/office/drawing/2014/main" val="20010"/>
                    </a:ext>
                  </a:extLst>
                </a:gridCol>
              </a:tblGrid>
              <a:tr h="495300">
                <a:tc>
                  <a:txBody>
                    <a:bodyPr/>
                    <a:lstStyle/>
                    <a:p>
                      <a:pPr marL="0" lvl="0" indent="0" algn="l" rtl="0">
                        <a:lnSpc>
                          <a:spcPct val="115000"/>
                        </a:lnSpc>
                        <a:spcBef>
                          <a:spcPts val="0"/>
                        </a:spcBef>
                        <a:spcAft>
                          <a:spcPts val="0"/>
                        </a:spcAft>
                        <a:buNone/>
                      </a:pPr>
                      <a:r>
                        <a:rPr lang="en" sz="1000">
                          <a:latin typeface="Georgia"/>
                          <a:ea typeface="Georgia"/>
                          <a:cs typeface="Georgia"/>
                          <a:sym typeface="Georgia"/>
                        </a:rPr>
                        <a:t>List of attributes in the List</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r>
                        <a:rPr lang="en" sz="1000" b="1">
                          <a:latin typeface="Georgia"/>
                          <a:ea typeface="Georgia"/>
                          <a:cs typeface="Georgia"/>
                          <a:sym typeface="Georgia"/>
                        </a:rPr>
                        <a:t>Activity meter SLno</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latin typeface="Georgia"/>
                          <a:ea typeface="Georgia"/>
                          <a:cs typeface="Georgia"/>
                          <a:sym typeface="Georgia"/>
                        </a:rPr>
                        <a:t>Gateway SLno</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Farm Name</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FW version</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Activity meter status</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AM communication status</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Georgia"/>
                          <a:ea typeface="Georgia"/>
                          <a:cs typeface="Georgia"/>
                          <a:sym typeface="Georgia"/>
                        </a:rPr>
                        <a:t>Window time</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Orientation status</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Battery Voltage</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LED Blink status</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extLst>
                  <a:ext uri="{0D108BD9-81ED-4DB2-BD59-A6C34878D82A}">
                    <a16:rowId xmlns:a16="http://schemas.microsoft.com/office/drawing/2014/main" val="10000"/>
                  </a:ext>
                </a:extLst>
              </a:tr>
              <a:tr h="1104900">
                <a:tc>
                  <a:txBody>
                    <a:bodyPr/>
                    <a:lstStyle/>
                    <a:p>
                      <a:pPr marL="0" lvl="0" indent="0" algn="l" rtl="0">
                        <a:spcBef>
                          <a:spcPts val="0"/>
                        </a:spcBef>
                        <a:spcAft>
                          <a:spcPts val="0"/>
                        </a:spcAft>
                        <a:buNone/>
                      </a:pPr>
                      <a:r>
                        <a:rPr lang="en" sz="1000">
                          <a:latin typeface="Georgia"/>
                          <a:ea typeface="Georgia"/>
                          <a:cs typeface="Georgia"/>
                          <a:sym typeface="Georgia"/>
                        </a:rPr>
                        <a:t>Options available</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-In Inventory,</a:t>
                      </a:r>
                      <a:endParaRPr sz="1000">
                        <a:solidFill>
                          <a:srgbClr val="222222"/>
                        </a:solidFill>
                        <a:latin typeface="Georgia"/>
                        <a:ea typeface="Georgia"/>
                        <a:cs typeface="Georgia"/>
                        <a:sym typeface="Georgia"/>
                      </a:endParaRPr>
                    </a:p>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-In Cluster,</a:t>
                      </a:r>
                      <a:endParaRPr sz="1000">
                        <a:solidFill>
                          <a:srgbClr val="222222"/>
                        </a:solidFill>
                        <a:latin typeface="Georgia"/>
                        <a:ea typeface="Georgia"/>
                        <a:cs typeface="Georgia"/>
                        <a:sym typeface="Georgia"/>
                      </a:endParaRPr>
                    </a:p>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-Available with FE as spare,</a:t>
                      </a:r>
                      <a:endParaRPr sz="1000">
                        <a:solidFill>
                          <a:srgbClr val="222222"/>
                        </a:solidFill>
                        <a:latin typeface="Georgia"/>
                        <a:ea typeface="Georgia"/>
                        <a:cs typeface="Georgia"/>
                        <a:sym typeface="Georgia"/>
                      </a:endParaRPr>
                    </a:p>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-Deployed in Field,</a:t>
                      </a:r>
                      <a:endParaRPr sz="1000">
                        <a:solidFill>
                          <a:srgbClr val="222222"/>
                        </a:solidFill>
                        <a:latin typeface="Georgia"/>
                        <a:ea typeface="Georgia"/>
                        <a:cs typeface="Georgia"/>
                        <a:sym typeface="Georgia"/>
                      </a:endParaRPr>
                    </a:p>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-For Service,</a:t>
                      </a:r>
                      <a:endParaRPr sz="1000">
                        <a:solidFill>
                          <a:srgbClr val="222222"/>
                        </a:solidFill>
                        <a:latin typeface="Georgia"/>
                        <a:ea typeface="Georgia"/>
                        <a:cs typeface="Georgia"/>
                        <a:sym typeface="Georgia"/>
                      </a:endParaRPr>
                    </a:p>
                    <a:p>
                      <a:pPr marL="0" lvl="0" indent="0" algn="l" rtl="0">
                        <a:lnSpc>
                          <a:spcPct val="115000"/>
                        </a:lnSpc>
                        <a:spcBef>
                          <a:spcPts val="0"/>
                        </a:spcBef>
                        <a:spcAft>
                          <a:spcPts val="0"/>
                        </a:spcAft>
                        <a:buNone/>
                      </a:pPr>
                      <a:r>
                        <a:rPr lang="en" sz="1000">
                          <a:solidFill>
                            <a:srgbClr val="222222"/>
                          </a:solidFill>
                          <a:latin typeface="Georgia"/>
                          <a:ea typeface="Georgia"/>
                          <a:cs typeface="Georgia"/>
                          <a:sym typeface="Georgia"/>
                        </a:rPr>
                        <a:t>-Discarded.</a:t>
                      </a:r>
                      <a:endParaRPr sz="1000">
                        <a:solidFill>
                          <a:srgbClr val="222222"/>
                        </a:solidFill>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Georgia"/>
                          <a:ea typeface="Georgia"/>
                          <a:cs typeface="Georgia"/>
                          <a:sym typeface="Georgia"/>
                        </a:rPr>
                        <a:t>-Live</a:t>
                      </a:r>
                      <a:endParaRPr sz="1000">
                        <a:latin typeface="Georgia"/>
                        <a:ea typeface="Georgia"/>
                        <a:cs typeface="Georgia"/>
                        <a:sym typeface="Georgia"/>
                      </a:endParaRPr>
                    </a:p>
                    <a:p>
                      <a:pPr marL="0" lvl="0" indent="0" algn="l" rtl="0">
                        <a:lnSpc>
                          <a:spcPct val="115000"/>
                        </a:lnSpc>
                        <a:spcBef>
                          <a:spcPts val="0"/>
                        </a:spcBef>
                        <a:spcAft>
                          <a:spcPts val="0"/>
                        </a:spcAft>
                        <a:buNone/>
                      </a:pPr>
                      <a:r>
                        <a:rPr lang="en" sz="1000">
                          <a:latin typeface="Georgia"/>
                          <a:ea typeface="Georgia"/>
                          <a:cs typeface="Georgia"/>
                          <a:sym typeface="Georgia"/>
                        </a:rPr>
                        <a:t>-Not Live/ Awaiting Data</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Georgia"/>
                          <a:ea typeface="Georgia"/>
                          <a:cs typeface="Georgia"/>
                          <a:sym typeface="Georgia"/>
                        </a:rPr>
                        <a:t>-Normal-</a:t>
                      </a:r>
                      <a:endParaRPr sz="1000">
                        <a:latin typeface="Georgia"/>
                        <a:ea typeface="Georgia"/>
                        <a:cs typeface="Georgia"/>
                        <a:sym typeface="Georgia"/>
                      </a:endParaRPr>
                    </a:p>
                    <a:p>
                      <a:pPr marL="0" lvl="0" indent="0" algn="l" rtl="0">
                        <a:lnSpc>
                          <a:spcPct val="115000"/>
                        </a:lnSpc>
                        <a:spcBef>
                          <a:spcPts val="0"/>
                        </a:spcBef>
                        <a:spcAft>
                          <a:spcPts val="0"/>
                        </a:spcAft>
                        <a:buNone/>
                      </a:pPr>
                      <a:r>
                        <a:rPr lang="en" sz="1000">
                          <a:latin typeface="Georgia"/>
                          <a:ea typeface="Georgia"/>
                          <a:cs typeface="Georgia"/>
                          <a:sym typeface="Georgia"/>
                        </a:rPr>
                        <a:t>-Abnormal</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Georgia"/>
                          <a:ea typeface="Georgia"/>
                          <a:cs typeface="Georgia"/>
                          <a:sym typeface="Georgia"/>
                        </a:rPr>
                        <a:t>Blinking</a:t>
                      </a:r>
                      <a:endParaRPr sz="1000">
                        <a:latin typeface="Georgia"/>
                        <a:ea typeface="Georgia"/>
                        <a:cs typeface="Georgia"/>
                        <a:sym typeface="Georgia"/>
                      </a:endParaRPr>
                    </a:p>
                    <a:p>
                      <a:pPr marL="0" lvl="0" indent="0" algn="l" rtl="0">
                        <a:lnSpc>
                          <a:spcPct val="115000"/>
                        </a:lnSpc>
                        <a:spcBef>
                          <a:spcPts val="0"/>
                        </a:spcBef>
                        <a:spcAft>
                          <a:spcPts val="0"/>
                        </a:spcAft>
                        <a:buNone/>
                      </a:pPr>
                      <a:r>
                        <a:rPr lang="en" sz="1000">
                          <a:latin typeface="Georgia"/>
                          <a:ea typeface="Georgia"/>
                          <a:cs typeface="Georgia"/>
                          <a:sym typeface="Georgia"/>
                        </a:rPr>
                        <a:t>Not Blinking</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1714500">
                <a:tc>
                  <a:txBody>
                    <a:bodyPr/>
                    <a:lstStyle/>
                    <a:p>
                      <a:pPr marL="0" lvl="0" indent="0" algn="l" rtl="0">
                        <a:spcBef>
                          <a:spcPts val="0"/>
                        </a:spcBef>
                        <a:spcAft>
                          <a:spcPts val="0"/>
                        </a:spcAft>
                        <a:buNone/>
                      </a:pPr>
                      <a:r>
                        <a:rPr lang="en" sz="1000">
                          <a:latin typeface="Georgia"/>
                          <a:ea typeface="Georgia"/>
                          <a:cs typeface="Georgia"/>
                          <a:sym typeface="Georgia"/>
                        </a:rPr>
                        <a:t>How the value is populated</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Associated Farm (makes sense only to ‘Deployed in field’)</a:t>
                      </a:r>
                      <a:endParaRPr sz="1000">
                        <a:latin typeface="Georgia"/>
                        <a:ea typeface="Georgia"/>
                        <a:cs typeface="Georgia"/>
                        <a:sym typeface="Georgia"/>
                      </a:endParaRPr>
                    </a:p>
                    <a:p>
                      <a:pPr marL="0" lvl="0" indent="0" algn="l" rtl="0">
                        <a:spcBef>
                          <a:spcPts val="0"/>
                        </a:spcBef>
                        <a:spcAft>
                          <a:spcPts val="0"/>
                        </a:spcAft>
                        <a:buNone/>
                      </a:pPr>
                      <a:r>
                        <a:rPr lang="en" sz="1000">
                          <a:latin typeface="Georgia"/>
                          <a:ea typeface="Georgia"/>
                          <a:cs typeface="Georgia"/>
                          <a:sym typeface="Georgia"/>
                        </a:rPr>
                        <a:t>On clicking should direct to Farm page</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Auto Populated</a:t>
                      </a:r>
                      <a:endParaRPr sz="1000">
                        <a:latin typeface="Georgia"/>
                        <a:ea typeface="Georgia"/>
                        <a:cs typeface="Georgia"/>
                        <a:sym typeface="Georgia"/>
                      </a:endParaRPr>
                    </a:p>
                    <a:p>
                      <a:pPr marL="0" lvl="0" indent="0" algn="l" rtl="0">
                        <a:spcBef>
                          <a:spcPts val="0"/>
                        </a:spcBef>
                        <a:spcAft>
                          <a:spcPts val="0"/>
                        </a:spcAft>
                        <a:buNone/>
                      </a:pPr>
                      <a:r>
                        <a:rPr lang="en" sz="1000">
                          <a:latin typeface="Georgia"/>
                          <a:ea typeface="Georgia"/>
                          <a:cs typeface="Georgia"/>
                          <a:sym typeface="Georgia"/>
                        </a:rPr>
                        <a:t>Updated every 12 hrs</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Populated or manual entry- TBD</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Auto Populated based on Logic</a:t>
                      </a:r>
                      <a:endParaRPr sz="1000">
                        <a:latin typeface="Georgia"/>
                        <a:ea typeface="Georgia"/>
                        <a:cs typeface="Georgia"/>
                        <a:sym typeface="Georgia"/>
                      </a:endParaRPr>
                    </a:p>
                    <a:p>
                      <a:pPr marL="0" lvl="0" indent="0" algn="l" rtl="0">
                        <a:spcBef>
                          <a:spcPts val="0"/>
                        </a:spcBef>
                        <a:spcAft>
                          <a:spcPts val="0"/>
                        </a:spcAft>
                        <a:buNone/>
                      </a:pPr>
                      <a:endParaRPr sz="1000">
                        <a:latin typeface="Georgia"/>
                        <a:ea typeface="Georgia"/>
                        <a:cs typeface="Georgia"/>
                        <a:sym typeface="Georgia"/>
                      </a:endParaRPr>
                    </a:p>
                    <a:p>
                      <a:pPr marL="0" lvl="0" indent="0" algn="l" rtl="0">
                        <a:spcBef>
                          <a:spcPts val="0"/>
                        </a:spcBef>
                        <a:spcAft>
                          <a:spcPts val="0"/>
                        </a:spcAft>
                        <a:buNone/>
                      </a:pPr>
                      <a:r>
                        <a:rPr lang="en" sz="1000">
                          <a:latin typeface="Georgia"/>
                          <a:ea typeface="Georgia"/>
                          <a:cs typeface="Georgia"/>
                          <a:sym typeface="Georgia"/>
                        </a:rPr>
                        <a:t>[Discussed incoming slides]</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Auto populated based on logic </a:t>
                      </a:r>
                      <a:endParaRPr sz="1000">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000">
                        <a:solidFill>
                          <a:schemeClr val="dk1"/>
                        </a:solidFill>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en" sz="1000">
                          <a:solidFill>
                            <a:schemeClr val="dk1"/>
                          </a:solidFill>
                          <a:latin typeface="Georgia"/>
                          <a:ea typeface="Georgia"/>
                          <a:cs typeface="Georgia"/>
                          <a:sym typeface="Georgia"/>
                        </a:rPr>
                        <a:t>[Discussed incoming slides]</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Georgia"/>
                          <a:ea typeface="Georgia"/>
                          <a:cs typeface="Georgia"/>
                          <a:sym typeface="Georgia"/>
                        </a:rPr>
                        <a:t>Auto populated based on Last packet data</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By default all should be blinking.</a:t>
                      </a:r>
                      <a:endParaRPr sz="1000">
                        <a:latin typeface="Georgia"/>
                        <a:ea typeface="Georgia"/>
                        <a:cs typeface="Georgia"/>
                        <a:sym typeface="Georgia"/>
                      </a:endParaRPr>
                    </a:p>
                    <a:p>
                      <a:pPr marL="0" lvl="0" indent="0" algn="l" rtl="0">
                        <a:spcBef>
                          <a:spcPts val="0"/>
                        </a:spcBef>
                        <a:spcAft>
                          <a:spcPts val="0"/>
                        </a:spcAft>
                        <a:buNone/>
                      </a:pPr>
                      <a:r>
                        <a:rPr lang="en" sz="1000">
                          <a:latin typeface="Georgia"/>
                          <a:ea typeface="Georgia"/>
                          <a:cs typeface="Georgia"/>
                          <a:sym typeface="Georgia"/>
                        </a:rPr>
                        <a:t>Update to Not Blinking based on FE’s input</a:t>
                      </a: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19" name="Google Shape;419;p32"/>
          <p:cNvSpPr txBox="1"/>
          <p:nvPr/>
        </p:nvSpPr>
        <p:spPr>
          <a:xfrm>
            <a:off x="166675" y="140650"/>
            <a:ext cx="5047200" cy="4002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List of Activity meter - Sample Format</a:t>
            </a:r>
            <a:endParaRPr>
              <a:latin typeface="Calibri"/>
              <a:ea typeface="Calibri"/>
              <a:cs typeface="Calibri"/>
              <a:sym typeface="Calibri"/>
            </a:endParaRPr>
          </a:p>
        </p:txBody>
      </p:sp>
      <p:sp>
        <p:nvSpPr>
          <p:cNvPr id="420" name="Google Shape;420;p32"/>
          <p:cNvSpPr txBox="1"/>
          <p:nvPr/>
        </p:nvSpPr>
        <p:spPr>
          <a:xfrm>
            <a:off x="391800" y="4410150"/>
            <a:ext cx="829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Georgia"/>
                <a:ea typeface="Georgia"/>
                <a:cs typeface="Georgia"/>
                <a:sym typeface="Georgia"/>
              </a:rPr>
              <a:t>Filters - Activity Meter Status, </a:t>
            </a:r>
            <a:r>
              <a:rPr lang="en" sz="1100">
                <a:solidFill>
                  <a:schemeClr val="dk1"/>
                </a:solidFill>
                <a:latin typeface="Georgia"/>
                <a:ea typeface="Georgia"/>
                <a:cs typeface="Georgia"/>
                <a:sym typeface="Georgia"/>
              </a:rPr>
              <a:t>Activity Meter </a:t>
            </a:r>
            <a:r>
              <a:rPr lang="en" sz="1100">
                <a:latin typeface="Georgia"/>
                <a:ea typeface="Georgia"/>
                <a:cs typeface="Georgia"/>
                <a:sym typeface="Georgia"/>
              </a:rPr>
              <a:t>Communication Status,LED Blink status, Battery Voltage</a:t>
            </a:r>
            <a:endParaRPr sz="11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3"/>
          <p:cNvSpPr txBox="1"/>
          <p:nvPr/>
        </p:nvSpPr>
        <p:spPr>
          <a:xfrm>
            <a:off x="462100" y="140650"/>
            <a:ext cx="6944700" cy="4002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On clicking L1 serial number/ row from the list user should navigate to this page</a:t>
            </a:r>
            <a:endParaRPr>
              <a:latin typeface="Calibri"/>
              <a:ea typeface="Calibri"/>
              <a:cs typeface="Calibri"/>
              <a:sym typeface="Calibri"/>
            </a:endParaRPr>
          </a:p>
        </p:txBody>
      </p:sp>
      <p:pic>
        <p:nvPicPr>
          <p:cNvPr id="426" name="Google Shape;426;p33"/>
          <p:cNvPicPr preferRelativeResize="0"/>
          <p:nvPr/>
        </p:nvPicPr>
        <p:blipFill rotWithShape="1">
          <a:blip r:embed="rId3">
            <a:alphaModFix/>
          </a:blip>
          <a:srcRect l="22675" t="30646" r="16004" b="12017"/>
          <a:stretch/>
        </p:blipFill>
        <p:spPr>
          <a:xfrm>
            <a:off x="462100" y="823775"/>
            <a:ext cx="8326752" cy="3887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aphicFrame>
        <p:nvGraphicFramePr>
          <p:cNvPr id="431" name="Google Shape;431;p34"/>
          <p:cNvGraphicFramePr/>
          <p:nvPr/>
        </p:nvGraphicFramePr>
        <p:xfrm>
          <a:off x="648088" y="774263"/>
          <a:ext cx="3000000" cy="3000000"/>
        </p:xfrm>
        <a:graphic>
          <a:graphicData uri="http://schemas.openxmlformats.org/drawingml/2006/table">
            <a:tbl>
              <a:tblPr>
                <a:noFill/>
                <a:tableStyleId>{21C166CD-2CED-4208-BCC4-44AC48E72E8D}</a:tableStyleId>
              </a:tblPr>
              <a:tblGrid>
                <a:gridCol w="839000">
                  <a:extLst>
                    <a:ext uri="{9D8B030D-6E8A-4147-A177-3AD203B41FA5}">
                      <a16:colId xmlns:a16="http://schemas.microsoft.com/office/drawing/2014/main" val="20000"/>
                    </a:ext>
                  </a:extLst>
                </a:gridCol>
                <a:gridCol w="839000">
                  <a:extLst>
                    <a:ext uri="{9D8B030D-6E8A-4147-A177-3AD203B41FA5}">
                      <a16:colId xmlns:a16="http://schemas.microsoft.com/office/drawing/2014/main" val="20001"/>
                    </a:ext>
                  </a:extLst>
                </a:gridCol>
                <a:gridCol w="1017075">
                  <a:extLst>
                    <a:ext uri="{9D8B030D-6E8A-4147-A177-3AD203B41FA5}">
                      <a16:colId xmlns:a16="http://schemas.microsoft.com/office/drawing/2014/main" val="20002"/>
                    </a:ext>
                  </a:extLst>
                </a:gridCol>
                <a:gridCol w="1167750">
                  <a:extLst>
                    <a:ext uri="{9D8B030D-6E8A-4147-A177-3AD203B41FA5}">
                      <a16:colId xmlns:a16="http://schemas.microsoft.com/office/drawing/2014/main" val="20003"/>
                    </a:ext>
                  </a:extLst>
                </a:gridCol>
                <a:gridCol w="754025">
                  <a:extLst>
                    <a:ext uri="{9D8B030D-6E8A-4147-A177-3AD203B41FA5}">
                      <a16:colId xmlns:a16="http://schemas.microsoft.com/office/drawing/2014/main" val="20004"/>
                    </a:ext>
                  </a:extLst>
                </a:gridCol>
                <a:gridCol w="674100">
                  <a:extLst>
                    <a:ext uri="{9D8B030D-6E8A-4147-A177-3AD203B41FA5}">
                      <a16:colId xmlns:a16="http://schemas.microsoft.com/office/drawing/2014/main" val="20005"/>
                    </a:ext>
                  </a:extLst>
                </a:gridCol>
                <a:gridCol w="969750">
                  <a:extLst>
                    <a:ext uri="{9D8B030D-6E8A-4147-A177-3AD203B41FA5}">
                      <a16:colId xmlns:a16="http://schemas.microsoft.com/office/drawing/2014/main" val="20006"/>
                    </a:ext>
                  </a:extLst>
                </a:gridCol>
                <a:gridCol w="969750">
                  <a:extLst>
                    <a:ext uri="{9D8B030D-6E8A-4147-A177-3AD203B41FA5}">
                      <a16:colId xmlns:a16="http://schemas.microsoft.com/office/drawing/2014/main" val="20007"/>
                    </a:ext>
                  </a:extLst>
                </a:gridCol>
              </a:tblGrid>
              <a:tr h="495300">
                <a:tc>
                  <a:txBody>
                    <a:bodyPr/>
                    <a:lstStyle/>
                    <a:p>
                      <a:pPr marL="0" lvl="0" indent="0" algn="l" rtl="0">
                        <a:spcBef>
                          <a:spcPts val="0"/>
                        </a:spcBef>
                        <a:spcAft>
                          <a:spcPts val="0"/>
                        </a:spcAft>
                        <a:buNone/>
                      </a:pPr>
                      <a:r>
                        <a:rPr lang="en" sz="1000" b="1">
                          <a:latin typeface="Georgia"/>
                          <a:ea typeface="Georgia"/>
                          <a:cs typeface="Georgia"/>
                          <a:sym typeface="Georgia"/>
                        </a:rPr>
                        <a:t>AM UUID</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spcBef>
                          <a:spcPts val="0"/>
                        </a:spcBef>
                        <a:spcAft>
                          <a:spcPts val="0"/>
                        </a:spcAft>
                        <a:buNone/>
                      </a:pPr>
                      <a:r>
                        <a:rPr lang="en" sz="1000" b="1">
                          <a:latin typeface="Georgia"/>
                          <a:ea typeface="Georgia"/>
                          <a:cs typeface="Georgia"/>
                          <a:sym typeface="Georgia"/>
                        </a:rPr>
                        <a:t>Gateway UUID</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Gateway FW Version</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Gateway Communication Status</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Farm Id</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Number of Heat detected</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List of Alerts generated</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000" b="1">
                          <a:latin typeface="Georgia"/>
                          <a:ea typeface="Georgia"/>
                          <a:cs typeface="Georgia"/>
                          <a:sym typeface="Georgia"/>
                        </a:rPr>
                        <a:t>pppo ipv6</a:t>
                      </a:r>
                      <a:endParaRPr sz="1000" b="1">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4C2F4"/>
                    </a:solidFill>
                  </a:tcPr>
                </a:tc>
                <a:extLst>
                  <a:ext uri="{0D108BD9-81ED-4DB2-BD59-A6C34878D82A}">
                    <a16:rowId xmlns:a16="http://schemas.microsoft.com/office/drawing/2014/main" val="10000"/>
                  </a:ext>
                </a:extLst>
              </a:tr>
              <a:tr h="800325">
                <a:tc>
                  <a:txBody>
                    <a:bodyPr/>
                    <a:lstStyle/>
                    <a:p>
                      <a:pPr marL="0" lvl="0" indent="0" algn="l" rtl="0">
                        <a:spcBef>
                          <a:spcPts val="0"/>
                        </a:spcBef>
                        <a:spcAft>
                          <a:spcPts val="0"/>
                        </a:spcAft>
                        <a:buNone/>
                      </a:pPr>
                      <a:r>
                        <a:rPr lang="en" sz="1000">
                          <a:latin typeface="Georgia"/>
                          <a:ea typeface="Georgia"/>
                          <a:cs typeface="Georgia"/>
                          <a:sym typeface="Georgia"/>
                        </a:rPr>
                        <a:t>Auto generated based on conversion logic</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Auto generated based on conversion logic</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Auto Populated</a:t>
                      </a:r>
                      <a:endParaRPr sz="1000">
                        <a:latin typeface="Georgia"/>
                        <a:ea typeface="Georgia"/>
                        <a:cs typeface="Georgia"/>
                        <a:sym typeface="Georgia"/>
                      </a:endParaRPr>
                    </a:p>
                    <a:p>
                      <a:pPr marL="0" lvl="0" indent="0" algn="l" rtl="0">
                        <a:spcBef>
                          <a:spcPts val="0"/>
                        </a:spcBef>
                        <a:spcAft>
                          <a:spcPts val="0"/>
                        </a:spcAft>
                        <a:buNone/>
                      </a:pPr>
                      <a:r>
                        <a:rPr lang="en" sz="1000">
                          <a:latin typeface="Georgia"/>
                          <a:ea typeface="Georgia"/>
                          <a:cs typeface="Georgia"/>
                          <a:sym typeface="Georgia"/>
                        </a:rPr>
                        <a:t>Updated every 12 hrs</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Live/ Not live. Auto populated based on logic.</a:t>
                      </a:r>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Georgia"/>
                          <a:ea typeface="Georgia"/>
                          <a:cs typeface="Georgia"/>
                          <a:sym typeface="Georgia"/>
                        </a:rPr>
                        <a:t>Auto Populated</a:t>
                      </a:r>
                      <a:endParaRPr sz="1000">
                        <a:solidFill>
                          <a:schemeClr val="dk1"/>
                        </a:solidFill>
                        <a:latin typeface="Georgia"/>
                        <a:ea typeface="Georgia"/>
                        <a:cs typeface="Georgia"/>
                        <a:sym typeface="Georgia"/>
                      </a:endParaRPr>
                    </a:p>
                    <a:p>
                      <a:pPr marL="0" lvl="0" indent="0" algn="l" rtl="0">
                        <a:spcBef>
                          <a:spcPts val="0"/>
                        </a:spcBef>
                        <a:spcAft>
                          <a:spcPts val="0"/>
                        </a:spcAft>
                        <a:buNone/>
                      </a:pPr>
                      <a:r>
                        <a:rPr lang="en" sz="1000">
                          <a:solidFill>
                            <a:schemeClr val="dk1"/>
                          </a:solidFill>
                          <a:latin typeface="Georgia"/>
                          <a:ea typeface="Georgia"/>
                          <a:cs typeface="Georgia"/>
                          <a:sym typeface="Georgia"/>
                        </a:rPr>
                        <a:t>Updated every 12 hrs</a:t>
                      </a:r>
                      <a:endParaRPr sz="1000">
                        <a:solidFill>
                          <a:schemeClr val="dk1"/>
                        </a:solidFill>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Georgia"/>
                          <a:ea typeface="Georgia"/>
                          <a:cs typeface="Georgia"/>
                          <a:sym typeface="Georgia"/>
                        </a:rPr>
                        <a:t>Auto Populated</a:t>
                      </a:r>
                      <a:endParaRPr sz="1000">
                        <a:solidFill>
                          <a:schemeClr val="dk1"/>
                        </a:solidFill>
                        <a:latin typeface="Georgia"/>
                        <a:ea typeface="Georgia"/>
                        <a:cs typeface="Georgia"/>
                        <a:sym typeface="Georgia"/>
                      </a:endParaRPr>
                    </a:p>
                    <a:p>
                      <a:pPr marL="0" lvl="0" indent="0" algn="l" rtl="0">
                        <a:spcBef>
                          <a:spcPts val="0"/>
                        </a:spcBef>
                        <a:spcAft>
                          <a:spcPts val="0"/>
                        </a:spcAft>
                        <a:buNone/>
                      </a:pPr>
                      <a:r>
                        <a:rPr lang="en" sz="1000">
                          <a:solidFill>
                            <a:schemeClr val="dk1"/>
                          </a:solidFill>
                          <a:latin typeface="Georgia"/>
                          <a:ea typeface="Georgia"/>
                          <a:cs typeface="Georgia"/>
                          <a:sym typeface="Georgia"/>
                        </a:rPr>
                        <a:t>Updated every 12 hrs</a:t>
                      </a:r>
                      <a:endParaRPr sz="1000">
                        <a:solidFill>
                          <a:schemeClr val="dk1"/>
                        </a:solidFill>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Georgia"/>
                          <a:ea typeface="Georgia"/>
                          <a:cs typeface="Georgia"/>
                          <a:sym typeface="Georgia"/>
                        </a:rPr>
                        <a:t>Heat Alerts</a:t>
                      </a:r>
                      <a:endParaRPr sz="1000">
                        <a:latin typeface="Georgia"/>
                        <a:ea typeface="Georgia"/>
                        <a:cs typeface="Georgia"/>
                        <a:sym typeface="Georgia"/>
                      </a:endParaRPr>
                    </a:p>
                    <a:p>
                      <a:pPr marL="0" lvl="0" indent="0" algn="l" rtl="0">
                        <a:spcBef>
                          <a:spcPts val="0"/>
                        </a:spcBef>
                        <a:spcAft>
                          <a:spcPts val="0"/>
                        </a:spcAft>
                        <a:buNone/>
                      </a:pPr>
                      <a:r>
                        <a:rPr lang="en" sz="1000">
                          <a:solidFill>
                            <a:schemeClr val="dk1"/>
                          </a:solidFill>
                          <a:latin typeface="Georgia"/>
                          <a:ea typeface="Georgia"/>
                          <a:cs typeface="Georgia"/>
                          <a:sym typeface="Georgia"/>
                        </a:rPr>
                        <a:t>Service</a:t>
                      </a:r>
                      <a:r>
                        <a:rPr lang="en" sz="1000">
                          <a:latin typeface="Georgia"/>
                          <a:ea typeface="Georgia"/>
                          <a:cs typeface="Georgia"/>
                          <a:sym typeface="Georgia"/>
                        </a:rPr>
                        <a:t> Alerts</a:t>
                      </a:r>
                      <a:endParaRPr sz="1000">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Georgia"/>
                          <a:ea typeface="Georgia"/>
                          <a:cs typeface="Georgia"/>
                          <a:sym typeface="Georgia"/>
                        </a:rPr>
                        <a:t>Auto Populated</a:t>
                      </a:r>
                      <a:endParaRPr sz="1000">
                        <a:solidFill>
                          <a:schemeClr val="dk1"/>
                        </a:solidFill>
                        <a:latin typeface="Georgia"/>
                        <a:ea typeface="Georgia"/>
                        <a:cs typeface="Georgia"/>
                        <a:sym typeface="Georgia"/>
                      </a:endParaRPr>
                    </a:p>
                    <a:p>
                      <a:pPr marL="0" lvl="0" indent="0" algn="l" rtl="0">
                        <a:spcBef>
                          <a:spcPts val="0"/>
                        </a:spcBef>
                        <a:spcAft>
                          <a:spcPts val="0"/>
                        </a:spcAft>
                        <a:buNone/>
                      </a:pPr>
                      <a:r>
                        <a:rPr lang="en" sz="1000">
                          <a:solidFill>
                            <a:schemeClr val="dk1"/>
                          </a:solidFill>
                          <a:latin typeface="Georgia"/>
                          <a:ea typeface="Georgia"/>
                          <a:cs typeface="Georgia"/>
                          <a:sym typeface="Georgia"/>
                        </a:rPr>
                        <a:t>Updated every 12 hrs</a:t>
                      </a:r>
                      <a:endParaRPr sz="1000">
                        <a:solidFill>
                          <a:schemeClr val="dk1"/>
                        </a:solidFill>
                        <a:latin typeface="Georgia"/>
                        <a:ea typeface="Georgia"/>
                        <a:cs typeface="Georgia"/>
                        <a:sym typeface="Georgia"/>
                      </a:endParaRPr>
                    </a:p>
                  </a:txBody>
                  <a:tcPr marL="28575" marR="28575" marT="19050" marB="1905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Georgia"/>
                        <a:ea typeface="Georgia"/>
                        <a:cs typeface="Georgia"/>
                        <a:sym typeface="Georgia"/>
                      </a:endParaRPr>
                    </a:p>
                  </a:txBody>
                  <a:tcPr marL="28575" marR="28575" marT="19050" marB="190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32" name="Google Shape;432;p34"/>
          <p:cNvSpPr txBox="1"/>
          <p:nvPr/>
        </p:nvSpPr>
        <p:spPr>
          <a:xfrm>
            <a:off x="1487100" y="2701625"/>
            <a:ext cx="5786400" cy="14775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eorgia"/>
                <a:ea typeface="Georgia"/>
                <a:cs typeface="Georgia"/>
                <a:sym typeface="Georgia"/>
              </a:rPr>
              <a:t>Graph with Day wise L3 Live or Not Live Status</a:t>
            </a:r>
            <a:endParaRPr sz="1200">
              <a:latin typeface="Georgia"/>
              <a:ea typeface="Georgia"/>
              <a:cs typeface="Georgia"/>
              <a:sym typeface="Georgia"/>
            </a:endParaRPr>
          </a:p>
          <a:p>
            <a:pPr marL="0" lvl="0" indent="0" algn="l" rtl="0">
              <a:spcBef>
                <a:spcPts val="0"/>
              </a:spcBef>
              <a:spcAft>
                <a:spcPts val="0"/>
              </a:spcAft>
              <a:buNone/>
            </a:pPr>
            <a:endParaRPr sz="1200">
              <a:latin typeface="Georgia"/>
              <a:ea typeface="Georgia"/>
              <a:cs typeface="Georgia"/>
              <a:sym typeface="Georgia"/>
            </a:endParaRPr>
          </a:p>
          <a:p>
            <a:pPr marL="0" lvl="0" indent="0" algn="l" rtl="0">
              <a:spcBef>
                <a:spcPts val="0"/>
              </a:spcBef>
              <a:spcAft>
                <a:spcPts val="0"/>
              </a:spcAft>
              <a:buNone/>
            </a:pPr>
            <a:r>
              <a:rPr lang="en" sz="1200">
                <a:latin typeface="Georgia"/>
                <a:ea typeface="Georgia"/>
                <a:cs typeface="Georgia"/>
                <a:sym typeface="Georgia"/>
              </a:rPr>
              <a:t>Use:- From Support/ Field perspective :- Good visual representation to understand the status of device.</a:t>
            </a:r>
            <a:endParaRPr sz="1200">
              <a:latin typeface="Georgia"/>
              <a:ea typeface="Georgia"/>
              <a:cs typeface="Georgia"/>
              <a:sym typeface="Georgia"/>
            </a:endParaRPr>
          </a:p>
          <a:p>
            <a:pPr marL="0" lvl="0" indent="0" algn="l" rtl="0">
              <a:spcBef>
                <a:spcPts val="0"/>
              </a:spcBef>
              <a:spcAft>
                <a:spcPts val="0"/>
              </a:spcAft>
              <a:buNone/>
            </a:pPr>
            <a:r>
              <a:rPr lang="en" sz="1200">
                <a:latin typeface="Georgia"/>
                <a:ea typeface="Georgia"/>
                <a:cs typeface="Georgia"/>
                <a:sym typeface="Georgia"/>
              </a:rPr>
              <a:t>By default  should be present for past 7 days.</a:t>
            </a:r>
            <a:endParaRPr sz="1200">
              <a:latin typeface="Georgia"/>
              <a:ea typeface="Georgia"/>
              <a:cs typeface="Georgia"/>
              <a:sym typeface="Georgia"/>
            </a:endParaRPr>
          </a:p>
          <a:p>
            <a:pPr marL="0" lvl="0" indent="0" algn="l" rtl="0">
              <a:spcBef>
                <a:spcPts val="0"/>
              </a:spcBef>
              <a:spcAft>
                <a:spcPts val="0"/>
              </a:spcAft>
              <a:buNone/>
            </a:pPr>
            <a:r>
              <a:rPr lang="en" sz="1200">
                <a:latin typeface="Georgia"/>
                <a:ea typeface="Georgia"/>
                <a:cs typeface="Georgia"/>
                <a:sym typeface="Georgia"/>
              </a:rPr>
              <a:t>User should be able to give a range of date as well.</a:t>
            </a:r>
            <a:endParaRPr sz="1200">
              <a:latin typeface="Georgia"/>
              <a:ea typeface="Georgia"/>
              <a:cs typeface="Georgia"/>
              <a:sym typeface="Georgia"/>
            </a:endParaRPr>
          </a:p>
          <a:p>
            <a:pPr marL="0" lvl="0" indent="0" algn="l" rtl="0">
              <a:spcBef>
                <a:spcPts val="0"/>
              </a:spcBef>
              <a:spcAft>
                <a:spcPts val="0"/>
              </a:spcAft>
              <a:buNone/>
            </a:pPr>
            <a:endParaRPr sz="1200">
              <a:latin typeface="Georgia"/>
              <a:ea typeface="Georgia"/>
              <a:cs typeface="Georgia"/>
              <a:sym typeface="Georgia"/>
            </a:endParaRPr>
          </a:p>
        </p:txBody>
      </p:sp>
      <p:sp>
        <p:nvSpPr>
          <p:cNvPr id="433" name="Google Shape;433;p34"/>
          <p:cNvSpPr txBox="1"/>
          <p:nvPr/>
        </p:nvSpPr>
        <p:spPr>
          <a:xfrm>
            <a:off x="462100" y="140650"/>
            <a:ext cx="7308900" cy="3387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chemeClr val="dk1"/>
                </a:solidFill>
                <a:latin typeface="Georgia"/>
                <a:ea typeface="Georgia"/>
                <a:cs typeface="Georgia"/>
                <a:sym typeface="Georgia"/>
              </a:rPr>
              <a:t>Additional List of attributes present only in particular L1 Details page - How that is populated</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3870</Words>
  <Application>Microsoft Office PowerPoint</Application>
  <PresentationFormat>On-screen Show (16:9)</PresentationFormat>
  <Paragraphs>442</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Open Sans</vt:lpstr>
      <vt:lpstr>Times New Roman</vt:lpstr>
      <vt:lpstr>Roboto</vt:lpstr>
      <vt:lpstr>Calibri</vt:lpstr>
      <vt:lpstr>Noto Sans Symbols</vt:lpstr>
      <vt:lpstr>Georgia</vt:lpstr>
      <vt:lpstr>Arial</vt:lpstr>
      <vt:lpstr>Office Theme</vt:lpstr>
      <vt:lpstr>Actisens Cloud UI  Requirements</vt:lpstr>
      <vt:lpstr>[Generic] [ActiSens Portal] List of Gateway( L3) - user story </vt:lpstr>
      <vt:lpstr>PowerPoint Presentation</vt:lpstr>
      <vt:lpstr>PowerPoint Presentation</vt:lpstr>
      <vt:lpstr>PowerPoint Presentation</vt:lpstr>
      <vt:lpstr>2. [Generic] [ActiSens Portal] List of Activity meters (L1) - user story </vt:lpstr>
      <vt:lpstr>PowerPoint Presentation</vt:lpstr>
      <vt:lpstr>PowerPoint Presentation</vt:lpstr>
      <vt:lpstr>PowerPoint Presentation</vt:lpstr>
      <vt:lpstr>3. [Generic] [ActiSens Portal] Live status report for Activity meter (L1) - Flow </vt:lpstr>
      <vt:lpstr>3. [Generic] [ActiSens Portal] Live status Report for Activity Meter (L1)</vt:lpstr>
      <vt:lpstr>[Generic] [ActiSens Portal] Live status report for L1 </vt:lpstr>
      <vt:lpstr>4. [Generic] [ActiSens Portal] Live status Report for Gateway (L3)</vt:lpstr>
      <vt:lpstr>4. [Generic] [ActiSens Portal] Live status report for Gateway (L3) </vt:lpstr>
      <vt:lpstr>5. [Generic] [ActiSens Portal] Abnormal Orientation - Flow </vt:lpstr>
      <vt:lpstr>5. [Generic] [ActiSens Portal] Abnormal Orientation report - user story </vt:lpstr>
      <vt:lpstr>5. [Generic] [ActiSens Portal] Abnormal Orientation Report </vt:lpstr>
      <vt:lpstr>6. [Generic] [ActiSens Portal] Zero AMS values - Flow </vt:lpstr>
      <vt:lpstr>6. [Generic] [ActiSens Portal] Zero AMS values</vt:lpstr>
      <vt:lpstr>6. [Generic] [ActiSens Portal] Zero AMS values</vt:lpstr>
      <vt:lpstr>7. [Generic] [ActiSens Portal] Debounce value report</vt:lpstr>
      <vt:lpstr>7. [Generic] [ActiSens Portal] Debounce value report</vt:lpstr>
      <vt:lpstr>7. [Generic] [ActiSens Portal] Debounce value report - Packet details</vt:lpstr>
      <vt:lpstr>[Generic] [ActiSens Portal] Debounce value report - Debounce values</vt:lpstr>
      <vt:lpstr>8. [Generic] [ActiSens Portal] Battery Analysis</vt:lpstr>
      <vt:lpstr>[Generic] [ActiSens Portal] Battery Analysis reports - Low voltage report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Actisens Cloud UI  Requirements</dc:title>
  <cp:lastModifiedBy>Admin</cp:lastModifiedBy>
  <cp:revision>1</cp:revision>
  <dcterms:modified xsi:type="dcterms:W3CDTF">2021-01-08T11:37:42Z</dcterms:modified>
</cp:coreProperties>
</file>